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35" r:id="rId3"/>
  </p:sldMasterIdLst>
  <p:notesMasterIdLst>
    <p:notesMasterId r:id="rId74"/>
  </p:notesMasterIdLst>
  <p:handoutMasterIdLst>
    <p:handoutMasterId r:id="rId75"/>
  </p:handoutMasterIdLst>
  <p:sldIdLst>
    <p:sldId id="4266" r:id="rId4"/>
    <p:sldId id="4257" r:id="rId5"/>
    <p:sldId id="17986" r:id="rId6"/>
    <p:sldId id="17987" r:id="rId7"/>
    <p:sldId id="17988" r:id="rId8"/>
    <p:sldId id="3636" r:id="rId9"/>
    <p:sldId id="18006" r:id="rId10"/>
    <p:sldId id="17991" r:id="rId11"/>
    <p:sldId id="17992" r:id="rId12"/>
    <p:sldId id="3494" r:id="rId13"/>
    <p:sldId id="17989" r:id="rId14"/>
    <p:sldId id="17993" r:id="rId15"/>
    <p:sldId id="17990" r:id="rId16"/>
    <p:sldId id="17994" r:id="rId17"/>
    <p:sldId id="4174" r:id="rId18"/>
    <p:sldId id="18003" r:id="rId19"/>
    <p:sldId id="4164" r:id="rId20"/>
    <p:sldId id="4259" r:id="rId21"/>
    <p:sldId id="749" r:id="rId22"/>
    <p:sldId id="4511" r:id="rId23"/>
    <p:sldId id="17995" r:id="rId24"/>
    <p:sldId id="4175" r:id="rId25"/>
    <p:sldId id="3740" r:id="rId26"/>
    <p:sldId id="4148" r:id="rId27"/>
    <p:sldId id="4515" r:id="rId28"/>
    <p:sldId id="4516" r:id="rId29"/>
    <p:sldId id="4580" r:id="rId30"/>
    <p:sldId id="17972" r:id="rId31"/>
    <p:sldId id="18004" r:id="rId32"/>
    <p:sldId id="4587" r:id="rId33"/>
    <p:sldId id="4596" r:id="rId34"/>
    <p:sldId id="4598" r:id="rId35"/>
    <p:sldId id="4601" r:id="rId36"/>
    <p:sldId id="17997" r:id="rId37"/>
    <p:sldId id="17974" r:id="rId38"/>
    <p:sldId id="17975" r:id="rId39"/>
    <p:sldId id="4284" r:id="rId40"/>
    <p:sldId id="4285" r:id="rId41"/>
    <p:sldId id="17996" r:id="rId42"/>
    <p:sldId id="18007" r:id="rId43"/>
    <p:sldId id="18009" r:id="rId44"/>
    <p:sldId id="18010" r:id="rId45"/>
    <p:sldId id="18008" r:id="rId46"/>
    <p:sldId id="18011" r:id="rId47"/>
    <p:sldId id="17977" r:id="rId48"/>
    <p:sldId id="17978" r:id="rId49"/>
    <p:sldId id="4147" r:id="rId50"/>
    <p:sldId id="4599" r:id="rId51"/>
    <p:sldId id="17980" r:id="rId52"/>
    <p:sldId id="17981" r:id="rId53"/>
    <p:sldId id="4231" r:id="rId54"/>
    <p:sldId id="4283" r:id="rId55"/>
    <p:sldId id="4217" r:id="rId56"/>
    <p:sldId id="4221" r:id="rId57"/>
    <p:sldId id="4223" r:id="rId58"/>
    <p:sldId id="4222" r:id="rId59"/>
    <p:sldId id="4220" r:id="rId60"/>
    <p:sldId id="4225" r:id="rId61"/>
    <p:sldId id="4226" r:id="rId62"/>
    <p:sldId id="4227" r:id="rId63"/>
    <p:sldId id="4228" r:id="rId64"/>
    <p:sldId id="4246" r:id="rId65"/>
    <p:sldId id="3724" r:id="rId66"/>
    <p:sldId id="3723" r:id="rId67"/>
    <p:sldId id="3722" r:id="rId68"/>
    <p:sldId id="4244" r:id="rId69"/>
    <p:sldId id="3620" r:id="rId70"/>
    <p:sldId id="3615" r:id="rId71"/>
    <p:sldId id="17982" r:id="rId72"/>
    <p:sldId id="17998" r:id="rId73"/>
  </p:sldIdLst>
  <p:sldSz cx="9144000" cy="6858000" type="screen4x3"/>
  <p:notesSz cx="6858000" cy="9947275"/>
  <p:custDataLst>
    <p:tags r:id="rId76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  <p15:guide id="3">
          <p15:clr>
            <a:srgbClr val="A4A3A4"/>
          </p15:clr>
        </p15:guide>
        <p15:guide id="4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3155"/>
    <a:srgbClr val="B719A4"/>
    <a:srgbClr val="FFFFFF"/>
    <a:srgbClr val="00004C"/>
    <a:srgbClr val="00140F"/>
    <a:srgbClr val="022844"/>
    <a:srgbClr val="78BCD1"/>
    <a:srgbClr val="066F9E"/>
    <a:srgbClr val="00CCFF"/>
    <a:srgbClr val="54B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9" autoAdjust="0"/>
    <p:restoredTop sz="84978" autoAdjust="0"/>
  </p:normalViewPr>
  <p:slideViewPr>
    <p:cSldViewPr>
      <p:cViewPr varScale="1">
        <p:scale>
          <a:sx n="93" d="100"/>
          <a:sy n="93" d="100"/>
        </p:scale>
        <p:origin x="102" y="66"/>
      </p:cViewPr>
      <p:guideLst>
        <p:guide orient="horz"/>
        <p:guide pos="2880"/>
        <p:guide/>
        <p:guide pos="5759"/>
      </p:guideLst>
    </p:cSldViewPr>
  </p:slideViewPr>
  <p:outlineViewPr>
    <p:cViewPr>
      <p:scale>
        <a:sx n="33" d="100"/>
        <a:sy n="33" d="100"/>
      </p:scale>
      <p:origin x="0" y="64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786" y="-78"/>
      </p:cViewPr>
      <p:guideLst>
        <p:guide orient="horz" pos="2880"/>
        <p:guide pos="2160"/>
        <p:guide orient="horz"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gs" Target="tags/tag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B9C8E-E9E7-4129-BE32-E5A76CDBCFB1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5ACAB-5D3C-47B4-8475-AEE7341359C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9509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68F5E-0F2C-4116-9B47-A5CCFD49B36D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555CE-DD93-464D-A9FA-A3E34F08152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05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9144000" cy="452004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-899036" y="1646510"/>
            <a:ext cx="10930813" cy="8463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42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74"/>
          <p:cNvSpPr>
            <a:spLocks noGrp="1"/>
          </p:cNvSpPr>
          <p:nvPr>
            <p:ph type="body" sz="quarter" idx="66" hasCustomPrompt="1"/>
          </p:nvPr>
        </p:nvSpPr>
        <p:spPr>
          <a:xfrm>
            <a:off x="5580112" y="2737495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01. Contents sub title</a:t>
            </a:r>
            <a:endParaRPr lang="ko-KR" altLang="en-US" dirty="0"/>
          </a:p>
        </p:txBody>
      </p:sp>
      <p:sp>
        <p:nvSpPr>
          <p:cNvPr id="11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5580112" y="1594892"/>
            <a:ext cx="4582326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5000" b="1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19" name="텍스트 개체 틀 174"/>
          <p:cNvSpPr>
            <a:spLocks noGrp="1"/>
          </p:cNvSpPr>
          <p:nvPr>
            <p:ph type="body" sz="quarter" idx="67" hasCustomPrompt="1"/>
          </p:nvPr>
        </p:nvSpPr>
        <p:spPr>
          <a:xfrm>
            <a:off x="5580112" y="3279936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02. Contents sub title</a:t>
            </a:r>
            <a:endParaRPr lang="ko-KR" altLang="en-US" dirty="0"/>
          </a:p>
        </p:txBody>
      </p:sp>
      <p:sp>
        <p:nvSpPr>
          <p:cNvPr id="21" name="텍스트 개체 틀 174"/>
          <p:cNvSpPr>
            <a:spLocks noGrp="1"/>
          </p:cNvSpPr>
          <p:nvPr>
            <p:ph type="body" sz="quarter" idx="68" hasCustomPrompt="1"/>
          </p:nvPr>
        </p:nvSpPr>
        <p:spPr>
          <a:xfrm>
            <a:off x="5580112" y="3822377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03. Contents sub title</a:t>
            </a:r>
            <a:endParaRPr lang="ko-KR" altLang="en-US" dirty="0"/>
          </a:p>
        </p:txBody>
      </p:sp>
      <p:sp>
        <p:nvSpPr>
          <p:cNvPr id="22" name="텍스트 개체 틀 174"/>
          <p:cNvSpPr>
            <a:spLocks noGrp="1"/>
          </p:cNvSpPr>
          <p:nvPr>
            <p:ph type="body" sz="quarter" idx="69" hasCustomPrompt="1"/>
          </p:nvPr>
        </p:nvSpPr>
        <p:spPr>
          <a:xfrm>
            <a:off x="5580112" y="4364818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04. Contents sub title</a:t>
            </a:r>
            <a:endParaRPr lang="ko-KR" altLang="en-US" dirty="0"/>
          </a:p>
        </p:txBody>
      </p:sp>
      <p:sp>
        <p:nvSpPr>
          <p:cNvPr id="23" name="텍스트 개체 틀 174"/>
          <p:cNvSpPr>
            <a:spLocks noGrp="1"/>
          </p:cNvSpPr>
          <p:nvPr>
            <p:ph type="body" sz="quarter" idx="70" hasCustomPrompt="1"/>
          </p:nvPr>
        </p:nvSpPr>
        <p:spPr>
          <a:xfrm>
            <a:off x="5580112" y="4907260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05. Contents sub title</a:t>
            </a:r>
            <a:endParaRPr lang="ko-KR" altLang="en-US" dirty="0"/>
          </a:p>
        </p:txBody>
      </p:sp>
      <p:sp>
        <p:nvSpPr>
          <p:cNvPr id="24" name="직사각형 23"/>
          <p:cNvSpPr/>
          <p:nvPr userDrawn="1"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bora\Desktop\제너럴 또는 비즈니스\Untitled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2937" r="7594" b="19106"/>
          <a:stretch/>
        </p:blipFill>
        <p:spPr bwMode="auto">
          <a:xfrm>
            <a:off x="0" y="0"/>
            <a:ext cx="9142413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 userDrawn="1"/>
        </p:nvSpPr>
        <p:spPr>
          <a:xfrm>
            <a:off x="0" y="0"/>
            <a:ext cx="9144000" cy="46609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텍스트 개체 틀 2"/>
          <p:cNvSpPr>
            <a:spLocks noGrp="1"/>
          </p:cNvSpPr>
          <p:nvPr>
            <p:ph type="body" sz="quarter" idx="40" hasCustomPrompt="1"/>
          </p:nvPr>
        </p:nvSpPr>
        <p:spPr>
          <a:xfrm>
            <a:off x="3996239" y="2740670"/>
            <a:ext cx="4812726" cy="662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5000" b="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SLIDE COPY</a:t>
            </a:r>
            <a:endParaRPr lang="ko-KR" altLang="en-US" dirty="0"/>
          </a:p>
        </p:txBody>
      </p:sp>
      <p:sp>
        <p:nvSpPr>
          <p:cNvPr id="14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1578827" y="2659137"/>
            <a:ext cx="3400811" cy="129180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lang="ko-KR" altLang="en-US" sz="10000" b="1" kern="1200" baseline="0" dirty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ko-KR" dirty="0"/>
              <a:t>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157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 userDrawn="1"/>
        </p:nvSpPr>
        <p:spPr>
          <a:xfrm>
            <a:off x="0" y="6583077"/>
            <a:ext cx="9144000" cy="274923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8655152" y="6583077"/>
            <a:ext cx="345056" cy="274923"/>
          </a:xfrm>
          <a:prstGeom prst="rect">
            <a:avLst/>
          </a:prstGeom>
          <a:solidFill>
            <a:srgbClr val="78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rgbClr val="00CC9B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0"/>
            <a:ext cx="9144000" cy="193357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53003" y="237707"/>
            <a:ext cx="5831165" cy="484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3500" b="1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 </a:t>
            </a:r>
            <a:endParaRPr lang="ko-KR" altLang="en-US" dirty="0"/>
          </a:p>
        </p:txBody>
      </p:sp>
      <p:sp>
        <p:nvSpPr>
          <p:cNvPr id="18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253003" y="856395"/>
            <a:ext cx="5831165" cy="2492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22" y="6646981"/>
            <a:ext cx="599658" cy="1387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800">
                <a:solidFill>
                  <a:srgbClr val="1F3135"/>
                </a:solidFill>
                <a:effectLst/>
                <a:latin typeface="Tahoma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20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253003" y="6640178"/>
            <a:ext cx="5778207" cy="1523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MODERN BUSINESS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237953" y="1268760"/>
            <a:ext cx="8656835" cy="0"/>
          </a:xfrm>
          <a:prstGeom prst="line">
            <a:avLst/>
          </a:prstGeom>
          <a:ln>
            <a:solidFill>
              <a:srgbClr val="78B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49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98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obora\Desktop\제너럴 또는 비즈니스\Untitled-3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7657"/>
          <a:stretch/>
        </p:blipFill>
        <p:spPr bwMode="auto">
          <a:xfrm>
            <a:off x="0" y="-675"/>
            <a:ext cx="9144000" cy="68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559198" y="0"/>
            <a:ext cx="601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719320" y="2628643"/>
            <a:ext cx="7691705" cy="155853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lang="ko-KR" altLang="en-US" sz="5000" b="1" kern="1200" dirty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8366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688423-1D14-43C8-B14A-4A50CAC2584F}" type="datetimeFigureOut">
              <a:rPr lang="ko-KR" altLang="en-US" smtClean="0"/>
              <a:pPr/>
              <a:t>2024-09-28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9947DC-588D-4E3F-A4C5-3B0291CD7F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798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55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900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65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74"/>
          <p:cNvSpPr>
            <a:spLocks noGrp="1"/>
          </p:cNvSpPr>
          <p:nvPr>
            <p:ph type="body" sz="quarter" idx="66" hasCustomPrompt="1"/>
          </p:nvPr>
        </p:nvSpPr>
        <p:spPr>
          <a:xfrm>
            <a:off x="5580112" y="2737495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01. Contents sub title</a:t>
            </a:r>
            <a:endParaRPr lang="ko-KR" altLang="en-US" dirty="0"/>
          </a:p>
        </p:txBody>
      </p:sp>
      <p:sp>
        <p:nvSpPr>
          <p:cNvPr id="11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5580112" y="1594892"/>
            <a:ext cx="4582326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5000" b="1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19" name="텍스트 개체 틀 174"/>
          <p:cNvSpPr>
            <a:spLocks noGrp="1"/>
          </p:cNvSpPr>
          <p:nvPr>
            <p:ph type="body" sz="quarter" idx="67" hasCustomPrompt="1"/>
          </p:nvPr>
        </p:nvSpPr>
        <p:spPr>
          <a:xfrm>
            <a:off x="5580112" y="3279936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02. Contents sub title</a:t>
            </a:r>
            <a:endParaRPr lang="ko-KR" altLang="en-US" dirty="0"/>
          </a:p>
        </p:txBody>
      </p:sp>
      <p:sp>
        <p:nvSpPr>
          <p:cNvPr id="21" name="텍스트 개체 틀 174"/>
          <p:cNvSpPr>
            <a:spLocks noGrp="1"/>
          </p:cNvSpPr>
          <p:nvPr>
            <p:ph type="body" sz="quarter" idx="68" hasCustomPrompt="1"/>
          </p:nvPr>
        </p:nvSpPr>
        <p:spPr>
          <a:xfrm>
            <a:off x="5580112" y="3822377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03. Contents sub title</a:t>
            </a:r>
            <a:endParaRPr lang="ko-KR" altLang="en-US" dirty="0"/>
          </a:p>
        </p:txBody>
      </p:sp>
      <p:sp>
        <p:nvSpPr>
          <p:cNvPr id="22" name="텍스트 개체 틀 174"/>
          <p:cNvSpPr>
            <a:spLocks noGrp="1"/>
          </p:cNvSpPr>
          <p:nvPr>
            <p:ph type="body" sz="quarter" idx="69" hasCustomPrompt="1"/>
          </p:nvPr>
        </p:nvSpPr>
        <p:spPr>
          <a:xfrm>
            <a:off x="5580112" y="4364818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04. Contents sub title</a:t>
            </a:r>
            <a:endParaRPr lang="ko-KR" altLang="en-US" dirty="0"/>
          </a:p>
        </p:txBody>
      </p:sp>
      <p:sp>
        <p:nvSpPr>
          <p:cNvPr id="23" name="텍스트 개체 틀 174"/>
          <p:cNvSpPr>
            <a:spLocks noGrp="1"/>
          </p:cNvSpPr>
          <p:nvPr>
            <p:ph type="body" sz="quarter" idx="70" hasCustomPrompt="1"/>
          </p:nvPr>
        </p:nvSpPr>
        <p:spPr>
          <a:xfrm>
            <a:off x="5580112" y="4907260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05. Contents sub title</a:t>
            </a:r>
            <a:endParaRPr lang="ko-KR" altLang="en-US" dirty="0"/>
          </a:p>
        </p:txBody>
      </p:sp>
      <p:sp>
        <p:nvSpPr>
          <p:cNvPr id="24" name="직사각형 23"/>
          <p:cNvSpPr/>
          <p:nvPr userDrawn="1"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6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72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783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0FCB55-E632-485D-B697-72D70F43913B}"/>
              </a:ext>
            </a:extLst>
          </p:cNvPr>
          <p:cNvSpPr/>
          <p:nvPr userDrawn="1"/>
        </p:nvSpPr>
        <p:spPr>
          <a:xfrm>
            <a:off x="0" y="0"/>
            <a:ext cx="9144000" cy="1075925"/>
          </a:xfrm>
          <a:prstGeom prst="rect">
            <a:avLst/>
          </a:prstGeom>
          <a:solidFill>
            <a:srgbClr val="FFC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41841B5-9B74-4D0C-AC62-96090DB4D67A}"/>
              </a:ext>
            </a:extLst>
          </p:cNvPr>
          <p:cNvCxnSpPr/>
          <p:nvPr userDrawn="1"/>
        </p:nvCxnSpPr>
        <p:spPr>
          <a:xfrm>
            <a:off x="0" y="1075925"/>
            <a:ext cx="9144000" cy="0"/>
          </a:xfrm>
          <a:prstGeom prst="line">
            <a:avLst/>
          </a:prstGeom>
          <a:ln w="38100" cap="flat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272EC6C8-ADBD-45E1-8016-6099C869D23B}"/>
              </a:ext>
            </a:extLst>
          </p:cNvPr>
          <p:cNvCxnSpPr/>
          <p:nvPr userDrawn="1"/>
        </p:nvCxnSpPr>
        <p:spPr>
          <a:xfrm>
            <a:off x="8098196" y="1005364"/>
            <a:ext cx="275996" cy="0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4870B3AD-A6EB-4443-B7AE-7D87993E521C}"/>
              </a:ext>
            </a:extLst>
          </p:cNvPr>
          <p:cNvCxnSpPr>
            <a:cxnSpLocks/>
          </p:cNvCxnSpPr>
          <p:nvPr userDrawn="1"/>
        </p:nvCxnSpPr>
        <p:spPr>
          <a:xfrm>
            <a:off x="7793831" y="920218"/>
            <a:ext cx="460320" cy="0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BDF03193-D746-4109-A9F2-01DBDABB7DA6}"/>
              </a:ext>
            </a:extLst>
          </p:cNvPr>
          <p:cNvCxnSpPr/>
          <p:nvPr userDrawn="1"/>
        </p:nvCxnSpPr>
        <p:spPr>
          <a:xfrm>
            <a:off x="8962598" y="1008539"/>
            <a:ext cx="141629" cy="0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0229CCE-2424-41A0-A0D2-04B2E790E8EB}"/>
              </a:ext>
            </a:extLst>
          </p:cNvPr>
          <p:cNvGrpSpPr/>
          <p:nvPr userDrawn="1"/>
        </p:nvGrpSpPr>
        <p:grpSpPr>
          <a:xfrm>
            <a:off x="8315447" y="490621"/>
            <a:ext cx="622674" cy="598350"/>
            <a:chOff x="2133600" y="1085850"/>
            <a:chExt cx="4876800" cy="4686300"/>
          </a:xfrm>
        </p:grpSpPr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953A541D-56A2-441D-8B74-68FD4C1A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15284" y="1181100"/>
              <a:ext cx="1143000" cy="457200"/>
            </a:xfrm>
            <a:prstGeom prst="rect">
              <a:avLst/>
            </a:prstGeom>
          </p:spPr>
        </p:pic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971D5C2D-6843-4BFF-9E0D-07C4D230F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7984" y="2019300"/>
              <a:ext cx="3657600" cy="3657600"/>
            </a:xfrm>
            <a:prstGeom prst="rect">
              <a:avLst/>
            </a:prstGeom>
          </p:spPr>
        </p:pic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9E4E0FBB-15FA-4672-B9C7-CDA29AAA1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33600" y="1085850"/>
              <a:ext cx="4876800" cy="4686300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01A20C39-D590-407D-A5F1-7A0174182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60217" y="2508977"/>
              <a:ext cx="2659130" cy="2659130"/>
            </a:xfrm>
            <a:prstGeom prst="rect">
              <a:avLst/>
            </a:prstGeom>
          </p:spPr>
        </p:pic>
        <p:pic>
          <p:nvPicPr>
            <p:cNvPr id="15" name="그래픽 14">
              <a:extLst>
                <a:ext uri="{FF2B5EF4-FFF2-40B4-BE49-F238E27FC236}">
                  <a16:creationId xmlns:a16="http://schemas.microsoft.com/office/drawing/2014/main" id="{65366694-EAD2-4E5E-B280-9F1198900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10409" y="2362686"/>
              <a:ext cx="2952750" cy="2952750"/>
            </a:xfrm>
            <a:prstGeom prst="rect">
              <a:avLst/>
            </a:prstGeom>
          </p:spPr>
        </p:pic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E7BCE20-3AC1-446B-83C5-E509986397F5}"/>
              </a:ext>
            </a:extLst>
          </p:cNvPr>
          <p:cNvSpPr txBox="1">
            <a:spLocks/>
          </p:cNvSpPr>
          <p:nvPr userDrawn="1"/>
        </p:nvSpPr>
        <p:spPr>
          <a:xfrm>
            <a:off x="8525593" y="750776"/>
            <a:ext cx="327045" cy="184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Tahoma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b="1" smtClean="0">
                <a:latin typeface="+mn-lt"/>
                <a:ea typeface="메이플스토리" panose="02000300000000000000" pitchFamily="2" charset="-127"/>
              </a:rPr>
              <a:pPr/>
              <a:t>‹#›</a:t>
            </a:fld>
            <a:endParaRPr lang="ko-KR" altLang="en-US" b="1">
              <a:latin typeface="+mn-lt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365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573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632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6383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030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488664" y="4538793"/>
            <a:ext cx="8158882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  <p:sp>
        <p:nvSpPr>
          <p:cNvPr id="7" name="텍스트 개체 틀 9"/>
          <p:cNvSpPr>
            <a:spLocks noGrp="1"/>
          </p:cNvSpPr>
          <p:nvPr>
            <p:ph type="body" sz="quarter" idx="17" hasCustomPrompt="1"/>
          </p:nvPr>
        </p:nvSpPr>
        <p:spPr>
          <a:xfrm>
            <a:off x="1971054" y="5392266"/>
            <a:ext cx="51941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Slogan Goes Here</a:t>
            </a:r>
          </a:p>
        </p:txBody>
      </p:sp>
    </p:spTree>
    <p:extLst>
      <p:ext uri="{BB962C8B-B14F-4D97-AF65-F5344CB8AC3E}">
        <p14:creationId xmlns:p14="http://schemas.microsoft.com/office/powerpoint/2010/main" val="48644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bora\Desktop\제너럴 또는 비즈니스\Untitled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2937" r="7594" b="19106"/>
          <a:stretch/>
        </p:blipFill>
        <p:spPr bwMode="auto">
          <a:xfrm>
            <a:off x="0" y="0"/>
            <a:ext cx="9142413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 userDrawn="1"/>
        </p:nvSpPr>
        <p:spPr>
          <a:xfrm>
            <a:off x="0" y="0"/>
            <a:ext cx="9144000" cy="46609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텍스트 개체 틀 2"/>
          <p:cNvSpPr>
            <a:spLocks noGrp="1"/>
          </p:cNvSpPr>
          <p:nvPr>
            <p:ph type="body" sz="quarter" idx="40" hasCustomPrompt="1"/>
          </p:nvPr>
        </p:nvSpPr>
        <p:spPr>
          <a:xfrm>
            <a:off x="3996239" y="2740670"/>
            <a:ext cx="4812726" cy="662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5000" b="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SLIDE COPY</a:t>
            </a:r>
            <a:endParaRPr lang="ko-KR" altLang="en-US" dirty="0"/>
          </a:p>
        </p:txBody>
      </p:sp>
      <p:sp>
        <p:nvSpPr>
          <p:cNvPr id="14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1578827" y="2659137"/>
            <a:ext cx="3400811" cy="129180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lang="ko-KR" altLang="en-US" sz="10000" b="1" kern="1200" baseline="0" dirty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ko-KR" dirty="0"/>
              <a:t>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830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 userDrawn="1"/>
        </p:nvSpPr>
        <p:spPr>
          <a:xfrm>
            <a:off x="0" y="6583077"/>
            <a:ext cx="9144000" cy="274923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8655152" y="6583077"/>
            <a:ext cx="345056" cy="274923"/>
          </a:xfrm>
          <a:prstGeom prst="rect">
            <a:avLst/>
          </a:prstGeom>
          <a:solidFill>
            <a:srgbClr val="78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00CC9B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0"/>
            <a:ext cx="9144000" cy="193357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53003" y="237707"/>
            <a:ext cx="5831165" cy="484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3500" b="1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 </a:t>
            </a:r>
            <a:endParaRPr lang="ko-KR" altLang="en-US" dirty="0"/>
          </a:p>
        </p:txBody>
      </p:sp>
      <p:sp>
        <p:nvSpPr>
          <p:cNvPr id="18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253003" y="856395"/>
            <a:ext cx="5831165" cy="2492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22" y="6646981"/>
            <a:ext cx="599658" cy="1387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800">
                <a:solidFill>
                  <a:srgbClr val="1F3135"/>
                </a:solidFill>
                <a:effectLst/>
                <a:latin typeface="Tahoma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20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253003" y="6640178"/>
            <a:ext cx="5778207" cy="1523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MODERN BUSINESS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237953" y="1268760"/>
            <a:ext cx="8656835" cy="0"/>
          </a:xfrm>
          <a:prstGeom prst="line">
            <a:avLst/>
          </a:prstGeom>
          <a:ln>
            <a:solidFill>
              <a:srgbClr val="78B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87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7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obora\Desktop\제너럴 또는 비즈니스\Untitled-3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7657"/>
          <a:stretch/>
        </p:blipFill>
        <p:spPr bwMode="auto">
          <a:xfrm>
            <a:off x="0" y="-675"/>
            <a:ext cx="9144000" cy="68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559198" y="0"/>
            <a:ext cx="601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719320" y="2628643"/>
            <a:ext cx="7691705" cy="155853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lang="ko-KR" altLang="en-US" sz="5000" b="1" kern="1200" dirty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654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688423-1D14-43C8-B14A-4A50CAC2584F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9947DC-588D-4E3F-A4C5-3B0291CD7F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6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9144000" cy="452004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-899036" y="1646510"/>
            <a:ext cx="10930813" cy="8463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13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4" r:id="rId2"/>
    <p:sldLayoutId id="2147483665" r:id="rId3"/>
    <p:sldLayoutId id="2147483678" r:id="rId4"/>
    <p:sldLayoutId id="2147483680" r:id="rId5"/>
    <p:sldLayoutId id="2147483679" r:id="rId6"/>
    <p:sldLayoutId id="2147483681" r:id="rId7"/>
    <p:sldLayoutId id="2147483684" r:id="rId8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47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851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6.gif"/><Relationship Id="rId4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E469D4F-B00C-032A-4973-209C1E8A452D}"/>
              </a:ext>
            </a:extLst>
          </p:cNvPr>
          <p:cNvSpPr/>
          <p:nvPr/>
        </p:nvSpPr>
        <p:spPr>
          <a:xfrm>
            <a:off x="0" y="1"/>
            <a:ext cx="3923928" cy="6917184"/>
          </a:xfrm>
          <a:prstGeom prst="rect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텍스트 개체 틀 18">
            <a:extLst>
              <a:ext uri="{FF2B5EF4-FFF2-40B4-BE49-F238E27FC236}">
                <a16:creationId xmlns:a16="http://schemas.microsoft.com/office/drawing/2014/main" id="{5ED903B6-C7B5-436D-BD78-044E2D3EC76D}"/>
              </a:ext>
            </a:extLst>
          </p:cNvPr>
          <p:cNvSpPr txBox="1">
            <a:spLocks/>
          </p:cNvSpPr>
          <p:nvPr/>
        </p:nvSpPr>
        <p:spPr>
          <a:xfrm>
            <a:off x="-864173" y="6614869"/>
            <a:ext cx="6048672" cy="27246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02</a:t>
            </a:r>
          </a:p>
        </p:txBody>
      </p:sp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7E5A92EA-26E7-19CF-7DAB-C05953F2573F}"/>
              </a:ext>
            </a:extLst>
          </p:cNvPr>
          <p:cNvSpPr txBox="1">
            <a:spLocks/>
          </p:cNvSpPr>
          <p:nvPr/>
        </p:nvSpPr>
        <p:spPr>
          <a:xfrm>
            <a:off x="3635896" y="2923981"/>
            <a:ext cx="5882635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설득력 있는 프레젠테이션을 위한 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논리적 스피치</a:t>
            </a:r>
          </a:p>
        </p:txBody>
      </p:sp>
      <p:pic>
        <p:nvPicPr>
          <p:cNvPr id="2" name="스마트하게 생각하고 결정하는 법">
            <a:hlinkClick r:id="" action="ppaction://media"/>
            <a:extLst>
              <a:ext uri="{FF2B5EF4-FFF2-40B4-BE49-F238E27FC236}">
                <a16:creationId xmlns:a16="http://schemas.microsoft.com/office/drawing/2014/main" id="{BA9C86B5-D49D-748B-5474-725EA0F08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7367614"/>
            <a:ext cx="609600" cy="609600"/>
          </a:xfrm>
          <a:prstGeom prst="rect">
            <a:avLst/>
          </a:prstGeom>
        </p:spPr>
      </p:pic>
      <p:sp>
        <p:nvSpPr>
          <p:cNvPr id="7" name="텍스트 개체 틀 18">
            <a:extLst>
              <a:ext uri="{FF2B5EF4-FFF2-40B4-BE49-F238E27FC236}">
                <a16:creationId xmlns:a16="http://schemas.microsoft.com/office/drawing/2014/main" id="{0E961CF4-F862-FEA6-4ADC-97B1959F634E}"/>
              </a:ext>
            </a:extLst>
          </p:cNvPr>
          <p:cNvSpPr txBox="1">
            <a:spLocks/>
          </p:cNvSpPr>
          <p:nvPr/>
        </p:nvSpPr>
        <p:spPr>
          <a:xfrm>
            <a:off x="161764" y="1215770"/>
            <a:ext cx="3600400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Speech</a:t>
            </a: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6"/>
          <p:cNvSpPr txBox="1">
            <a:spLocks/>
          </p:cNvSpPr>
          <p:nvPr/>
        </p:nvSpPr>
        <p:spPr>
          <a:xfrm>
            <a:off x="428596" y="1441132"/>
            <a:ext cx="8429684" cy="39395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3500" b="1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   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ahoma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               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ahoma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2" name="Picture 2" descr="취업 공백기 너무 걱정할 필요 없어요 : 네이버 포스트">
            <a:extLst>
              <a:ext uri="{FF2B5EF4-FFF2-40B4-BE49-F238E27FC236}">
                <a16:creationId xmlns:a16="http://schemas.microsoft.com/office/drawing/2014/main" id="{AEB62570-A84C-7E2F-A09D-759B378C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036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EC92DA4-B61C-6B6F-5B58-D849CCB7E2DC}"/>
              </a:ext>
            </a:extLst>
          </p:cNvPr>
          <p:cNvSpPr/>
          <p:nvPr/>
        </p:nvSpPr>
        <p:spPr>
          <a:xfrm>
            <a:off x="-396552" y="-323032"/>
            <a:ext cx="10800343" cy="760345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​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  </a:t>
            </a:r>
          </a:p>
          <a:p>
            <a:pPr marL="0" marR="0" lvl="0" indent="0" algn="l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6513555-F1DE-A1F7-D813-9A7C84E7EA48}"/>
              </a:ext>
            </a:extLst>
          </p:cNvPr>
          <p:cNvSpPr/>
          <p:nvPr/>
        </p:nvSpPr>
        <p:spPr>
          <a:xfrm>
            <a:off x="1080120" y="1002653"/>
            <a:ext cx="7621468" cy="534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논리적 주장이 아니면 상대방을 설득할 수 없습니다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!</a:t>
            </a:r>
          </a:p>
        </p:txBody>
      </p:sp>
      <p:pic>
        <p:nvPicPr>
          <p:cNvPr id="6" name="빅데이터 시작">
            <a:hlinkClick r:id="" action="ppaction://media"/>
            <a:extLst>
              <a:ext uri="{FF2B5EF4-FFF2-40B4-BE49-F238E27FC236}">
                <a16:creationId xmlns:a16="http://schemas.microsoft.com/office/drawing/2014/main" id="{C65045E0-6CD0-AA7F-F08D-733CAE96F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1988" y="7353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87DDDF2-1409-B929-9E98-24B33B0BD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53" y="3140968"/>
            <a:ext cx="2619292" cy="261929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08F7196-447E-5884-F1B8-85C492EB78A4}"/>
              </a:ext>
            </a:extLst>
          </p:cNvPr>
          <p:cNvSpPr/>
          <p:nvPr/>
        </p:nvSpPr>
        <p:spPr>
          <a:xfrm>
            <a:off x="520077" y="1628800"/>
            <a:ext cx="8103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당신을 뽑아야 하는 이유를 설명해 보세요</a:t>
            </a:r>
          </a:p>
        </p:txBody>
      </p:sp>
    </p:spTree>
    <p:extLst>
      <p:ext uri="{BB962C8B-B14F-4D97-AF65-F5344CB8AC3E}">
        <p14:creationId xmlns:p14="http://schemas.microsoft.com/office/powerpoint/2010/main" val="354589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8B7DB3E-1FBC-063F-EFC0-4B5DA0E2A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85184"/>
            <a:ext cx="1512168" cy="151216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C3847C2-F6B1-FF8F-5695-506693831245}"/>
              </a:ext>
            </a:extLst>
          </p:cNvPr>
          <p:cNvSpPr/>
          <p:nvPr/>
        </p:nvSpPr>
        <p:spPr>
          <a:xfrm>
            <a:off x="755576" y="620688"/>
            <a:ext cx="8103844" cy="4224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제가 뽑혀야 하는 이유는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제가 준비된 마케터임을 증명할 수 있기 때문입니다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그 근거를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가지로 정리해서 말씀드리겠습니다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첫 번째로 저는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OO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사의 제품 모두를 리뷰하고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귀사에서 온라인 마케팅 제의를 받기도 했습니다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두 번째로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OO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사에서 주관했던 공모전에 참가하여 대학생 마케팅 우수상을 수상한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실적이 있습니다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 번째로 외국어 능력입니다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글로벌 마케팅업무를 수행하기 위해서는 영어능력이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필수라고 생각하여 평소 영어 공부를 열심히 했습니다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그 결과 토익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950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점 성적을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갖고 있으며 영어 스피치에도 자신이 있습니다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b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기회를 주신다면 지금까지의 내용을 영어로 발표해 보겠습니다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5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와우">
            <a:hlinkClick r:id="" action="ppaction://media"/>
            <a:extLst>
              <a:ext uri="{FF2B5EF4-FFF2-40B4-BE49-F238E27FC236}">
                <a16:creationId xmlns:a16="http://schemas.microsoft.com/office/drawing/2014/main" id="{585645D4-7A94-DFF1-FF4F-70C0CE5E5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7291864"/>
            <a:ext cx="609600" cy="609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B6AE1B8-F9B0-EECE-C246-656F08C5C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20888"/>
            <a:ext cx="3590223" cy="359022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C791133D-CEB4-5F15-0648-9F788261757B}"/>
              </a:ext>
            </a:extLst>
          </p:cNvPr>
          <p:cNvSpPr/>
          <p:nvPr/>
        </p:nvSpPr>
        <p:spPr>
          <a:xfrm>
            <a:off x="5076056" y="1340768"/>
            <a:ext cx="4795181" cy="58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WOW !</a:t>
            </a:r>
          </a:p>
        </p:txBody>
      </p:sp>
    </p:spTree>
    <p:extLst>
      <p:ext uri="{BB962C8B-B14F-4D97-AF65-F5344CB8AC3E}">
        <p14:creationId xmlns:p14="http://schemas.microsoft.com/office/powerpoint/2010/main" val="365270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8B7DB3E-1FBC-063F-EFC0-4B5DA0E2A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85184"/>
            <a:ext cx="1512168" cy="151216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79BE52A-5BC3-F21C-8DA3-1845BD4D4927}"/>
              </a:ext>
            </a:extLst>
          </p:cNvPr>
          <p:cNvSpPr/>
          <p:nvPr/>
        </p:nvSpPr>
        <p:spPr>
          <a:xfrm>
            <a:off x="1109479" y="631776"/>
            <a:ext cx="1299596" cy="51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주장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D0BE679-7B0A-6645-A42D-25B2BDE062B2}"/>
              </a:ext>
            </a:extLst>
          </p:cNvPr>
          <p:cNvSpPr/>
          <p:nvPr/>
        </p:nvSpPr>
        <p:spPr>
          <a:xfrm>
            <a:off x="2414879" y="620688"/>
            <a:ext cx="4795181" cy="9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나는 준비된 마케터이다</a:t>
            </a: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9F6FD5E-77C0-54BB-8CC1-07F4FE1C9BBE}"/>
              </a:ext>
            </a:extLst>
          </p:cNvPr>
          <p:cNvSpPr/>
          <p:nvPr/>
        </p:nvSpPr>
        <p:spPr>
          <a:xfrm>
            <a:off x="2272003" y="2346867"/>
            <a:ext cx="6042294" cy="50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제품 모두를 리뷰하고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온라인 마케팅 제의 받음 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8B70673-4EC2-95E8-9423-0E7914BFBF9D}"/>
              </a:ext>
            </a:extLst>
          </p:cNvPr>
          <p:cNvSpPr/>
          <p:nvPr/>
        </p:nvSpPr>
        <p:spPr>
          <a:xfrm>
            <a:off x="1075840" y="2352344"/>
            <a:ext cx="1299596" cy="51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4CF31C-A8CF-88E2-EB6F-03816B3AF536}"/>
              </a:ext>
            </a:extLst>
          </p:cNvPr>
          <p:cNvSpPr/>
          <p:nvPr/>
        </p:nvSpPr>
        <p:spPr>
          <a:xfrm>
            <a:off x="1078538" y="3097004"/>
            <a:ext cx="1299596" cy="51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D86870F-3650-1C2E-CD6C-575722752718}"/>
              </a:ext>
            </a:extLst>
          </p:cNvPr>
          <p:cNvSpPr/>
          <p:nvPr/>
        </p:nvSpPr>
        <p:spPr>
          <a:xfrm>
            <a:off x="1075840" y="3935370"/>
            <a:ext cx="1299596" cy="51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58F4B80-A597-EE2F-1413-F5B7C1B4DE8D}"/>
              </a:ext>
            </a:extLst>
          </p:cNvPr>
          <p:cNvSpPr/>
          <p:nvPr/>
        </p:nvSpPr>
        <p:spPr>
          <a:xfrm>
            <a:off x="2274195" y="3065713"/>
            <a:ext cx="6042294" cy="50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대학생 마케팅 우수상 수상 경력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4184C98-4F11-D14C-2C5F-62330913739E}"/>
              </a:ext>
            </a:extLst>
          </p:cNvPr>
          <p:cNvSpPr/>
          <p:nvPr/>
        </p:nvSpPr>
        <p:spPr>
          <a:xfrm>
            <a:off x="2274195" y="3891980"/>
            <a:ext cx="6042294" cy="50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영어능력 우수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토익 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950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점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영어 스피치 가능  </a:t>
            </a:r>
          </a:p>
        </p:txBody>
      </p:sp>
    </p:spTree>
    <p:extLst>
      <p:ext uri="{BB962C8B-B14F-4D97-AF65-F5344CB8AC3E}">
        <p14:creationId xmlns:p14="http://schemas.microsoft.com/office/powerpoint/2010/main" val="378393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80A5AF-6FB1-E573-36A0-DA607CDEAFD9}"/>
              </a:ext>
            </a:extLst>
          </p:cNvPr>
          <p:cNvSpPr txBox="1"/>
          <p:nvPr/>
        </p:nvSpPr>
        <p:spPr>
          <a:xfrm>
            <a:off x="5223930" y="3937516"/>
            <a:ext cx="267381" cy="442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6" name="텍스트 개체 틀 6">
            <a:extLst>
              <a:ext uri="{FF2B5EF4-FFF2-40B4-BE49-F238E27FC236}">
                <a16:creationId xmlns:a16="http://schemas.microsoft.com/office/drawing/2014/main" id="{518D8FC8-AC74-6CA0-DC6A-7411B308A822}"/>
              </a:ext>
            </a:extLst>
          </p:cNvPr>
          <p:cNvSpPr txBox="1">
            <a:spLocks/>
          </p:cNvSpPr>
          <p:nvPr/>
        </p:nvSpPr>
        <p:spPr>
          <a:xfrm>
            <a:off x="4572000" y="2757898"/>
            <a:ext cx="5421248" cy="11796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anose="020B0604030504040204" pitchFamily="34" charset="0"/>
              </a:rPr>
              <a:t>논리적 스피치 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77E1F-8B03-9D07-682E-F310F6A7BD49}"/>
              </a:ext>
            </a:extLst>
          </p:cNvPr>
          <p:cNvSpPr txBox="1"/>
          <p:nvPr/>
        </p:nvSpPr>
        <p:spPr>
          <a:xfrm>
            <a:off x="4283968" y="3900849"/>
            <a:ext cx="427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논리적으로 말해야 </a:t>
            </a:r>
            <a:r>
              <a:rPr lang="ko-KR" altLang="en-US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청중을 </a:t>
            </a:r>
            <a:r>
              <a:rPr kumimoji="0" lang="ko-KR" altLang="en-US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설득할 수 있다 </a:t>
            </a:r>
            <a:r>
              <a:rPr kumimoji="0" lang="en-US" altLang="ko-KR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69DA4E3-62C9-3A77-B628-30CD274E4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1" y="2364568"/>
            <a:ext cx="2128864" cy="21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80A5AF-6FB1-E573-36A0-DA607CDEAFD9}"/>
              </a:ext>
            </a:extLst>
          </p:cNvPr>
          <p:cNvSpPr txBox="1"/>
          <p:nvPr/>
        </p:nvSpPr>
        <p:spPr>
          <a:xfrm>
            <a:off x="5223930" y="3937516"/>
            <a:ext cx="267381" cy="442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6" name="텍스트 개체 틀 6">
            <a:extLst>
              <a:ext uri="{FF2B5EF4-FFF2-40B4-BE49-F238E27FC236}">
                <a16:creationId xmlns:a16="http://schemas.microsoft.com/office/drawing/2014/main" id="{518D8FC8-AC74-6CA0-DC6A-7411B308A822}"/>
              </a:ext>
            </a:extLst>
          </p:cNvPr>
          <p:cNvSpPr txBox="1">
            <a:spLocks/>
          </p:cNvSpPr>
          <p:nvPr/>
        </p:nvSpPr>
        <p:spPr>
          <a:xfrm>
            <a:off x="5174055" y="3771910"/>
            <a:ext cx="2880320" cy="106215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anose="020B0604030504040204" pitchFamily="34" charset="0"/>
              </a:rPr>
              <a:t>논리적 스피치 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4" name="텍스트 개체 틀 6">
            <a:extLst>
              <a:ext uri="{FF2B5EF4-FFF2-40B4-BE49-F238E27FC236}">
                <a16:creationId xmlns:a16="http://schemas.microsoft.com/office/drawing/2014/main" id="{EEF176F1-8BB5-0BDD-0F58-DCD7C5691438}"/>
              </a:ext>
            </a:extLst>
          </p:cNvPr>
          <p:cNvSpPr txBox="1">
            <a:spLocks/>
          </p:cNvSpPr>
          <p:nvPr/>
        </p:nvSpPr>
        <p:spPr>
          <a:xfrm>
            <a:off x="4932040" y="2500033"/>
            <a:ext cx="5421248" cy="58605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72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HOW?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6A837BC-4023-76D0-FD39-303B496BC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00033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0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9">
            <a:extLst>
              <a:ext uri="{FF2B5EF4-FFF2-40B4-BE49-F238E27FC236}">
                <a16:creationId xmlns:a16="http://schemas.microsoft.com/office/drawing/2014/main" id="{A82F6A9A-4B4C-D383-737D-999F56B44A8D}"/>
              </a:ext>
            </a:extLst>
          </p:cNvPr>
          <p:cNvSpPr txBox="1">
            <a:spLocks/>
          </p:cNvSpPr>
          <p:nvPr/>
        </p:nvSpPr>
        <p:spPr>
          <a:xfrm>
            <a:off x="471961" y="4535817"/>
            <a:ext cx="1926216" cy="1279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핵심 메시지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결론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B171718-B70F-ADE5-9782-80A2D2408B7A}"/>
              </a:ext>
            </a:extLst>
          </p:cNvPr>
          <p:cNvSpPr/>
          <p:nvPr/>
        </p:nvSpPr>
        <p:spPr>
          <a:xfrm>
            <a:off x="2768188" y="3140968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Reason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텍스트 개체 틀 9">
            <a:extLst>
              <a:ext uri="{FF2B5EF4-FFF2-40B4-BE49-F238E27FC236}">
                <a16:creationId xmlns:a16="http://schemas.microsoft.com/office/drawing/2014/main" id="{FD1D3505-4237-3E60-DBEC-6275FD65D977}"/>
              </a:ext>
            </a:extLst>
          </p:cNvPr>
          <p:cNvSpPr txBox="1">
            <a:spLocks/>
          </p:cNvSpPr>
          <p:nvPr/>
        </p:nvSpPr>
        <p:spPr>
          <a:xfrm>
            <a:off x="2549173" y="4951150"/>
            <a:ext cx="1926216" cy="381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결론에 대한 이유</a:t>
            </a:r>
          </a:p>
        </p:txBody>
      </p:sp>
      <p:sp>
        <p:nvSpPr>
          <p:cNvPr id="19" name="텍스트 개체 틀 9">
            <a:extLst>
              <a:ext uri="{FF2B5EF4-FFF2-40B4-BE49-F238E27FC236}">
                <a16:creationId xmlns:a16="http://schemas.microsoft.com/office/drawing/2014/main" id="{9E1AB6B7-39B8-8389-3E00-5CB70CF29CDD}"/>
              </a:ext>
            </a:extLst>
          </p:cNvPr>
          <p:cNvSpPr txBox="1">
            <a:spLocks/>
          </p:cNvSpPr>
          <p:nvPr/>
        </p:nvSpPr>
        <p:spPr>
          <a:xfrm>
            <a:off x="4668613" y="4923106"/>
            <a:ext cx="1926216" cy="1279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주장의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객관적 구체적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근거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사례</a:t>
            </a:r>
          </a:p>
        </p:txBody>
      </p:sp>
      <p:sp>
        <p:nvSpPr>
          <p:cNvPr id="20" name="텍스트 개체 틀 9">
            <a:extLst>
              <a:ext uri="{FF2B5EF4-FFF2-40B4-BE49-F238E27FC236}">
                <a16:creationId xmlns:a16="http://schemas.microsoft.com/office/drawing/2014/main" id="{02D633A7-F988-806F-E0D7-5254A28BBCF1}"/>
              </a:ext>
            </a:extLst>
          </p:cNvPr>
          <p:cNvSpPr txBox="1">
            <a:spLocks/>
          </p:cNvSpPr>
          <p:nvPr/>
        </p:nvSpPr>
        <p:spPr>
          <a:xfrm>
            <a:off x="6745825" y="4984657"/>
            <a:ext cx="2376264" cy="381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결론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재 강조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FF45D1-4CA5-CF90-BC43-037443CD622A}"/>
              </a:ext>
            </a:extLst>
          </p:cNvPr>
          <p:cNvSpPr txBox="1"/>
          <p:nvPr/>
        </p:nvSpPr>
        <p:spPr>
          <a:xfrm>
            <a:off x="1244204" y="1033928"/>
            <a:ext cx="6787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횡설수설하지 않고 논리적으로 말하는 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PREC </a:t>
            </a: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스피치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BA5B7-FCBE-051A-DB7F-8ABEB8216141}"/>
              </a:ext>
            </a:extLst>
          </p:cNvPr>
          <p:cNvSpPr txBox="1"/>
          <p:nvPr/>
        </p:nvSpPr>
        <p:spPr>
          <a:xfrm>
            <a:off x="1553909" y="163857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sng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F16EFFDB-DE47-0755-8ACC-F55764D703B6}"/>
              </a:ext>
            </a:extLst>
          </p:cNvPr>
          <p:cNvSpPr/>
          <p:nvPr/>
        </p:nvSpPr>
        <p:spPr>
          <a:xfrm>
            <a:off x="590810" y="3209950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Point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34C5E2BD-F38B-E780-067E-1DD53C7C72CC}"/>
              </a:ext>
            </a:extLst>
          </p:cNvPr>
          <p:cNvSpPr/>
          <p:nvPr/>
        </p:nvSpPr>
        <p:spPr>
          <a:xfrm>
            <a:off x="4893668" y="3130305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D0D7F195-55D5-C76A-FB91-8753416593F6}"/>
              </a:ext>
            </a:extLst>
          </p:cNvPr>
          <p:cNvSpPr/>
          <p:nvPr/>
        </p:nvSpPr>
        <p:spPr>
          <a:xfrm>
            <a:off x="6977779" y="3158281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텍스트 개체 틀 9">
            <a:extLst>
              <a:ext uri="{FF2B5EF4-FFF2-40B4-BE49-F238E27FC236}">
                <a16:creationId xmlns:a16="http://schemas.microsoft.com/office/drawing/2014/main" id="{6E6818B4-625A-EB69-1BA2-F2283653CE3D}"/>
              </a:ext>
            </a:extLst>
          </p:cNvPr>
          <p:cNvSpPr txBox="1">
            <a:spLocks/>
          </p:cNvSpPr>
          <p:nvPr/>
        </p:nvSpPr>
        <p:spPr>
          <a:xfrm>
            <a:off x="4940219" y="3557330"/>
            <a:ext cx="1371763" cy="386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Example</a:t>
            </a:r>
          </a:p>
        </p:txBody>
      </p:sp>
      <p:sp>
        <p:nvSpPr>
          <p:cNvPr id="15" name="텍스트 개체 틀 9">
            <a:extLst>
              <a:ext uri="{FF2B5EF4-FFF2-40B4-BE49-F238E27FC236}">
                <a16:creationId xmlns:a16="http://schemas.microsoft.com/office/drawing/2014/main" id="{C003DA6A-FCC3-9D5B-3F94-4B1BE1595D86}"/>
              </a:ext>
            </a:extLst>
          </p:cNvPr>
          <p:cNvSpPr txBox="1">
            <a:spLocks/>
          </p:cNvSpPr>
          <p:nvPr/>
        </p:nvSpPr>
        <p:spPr>
          <a:xfrm>
            <a:off x="6475529" y="3557329"/>
            <a:ext cx="2376264" cy="386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Conclusion </a:t>
            </a:r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58BE9E2D-35E1-9855-F424-DFC92B020532}"/>
              </a:ext>
            </a:extLst>
          </p:cNvPr>
          <p:cNvSpPr/>
          <p:nvPr/>
        </p:nvSpPr>
        <p:spPr>
          <a:xfrm>
            <a:off x="2281368" y="3750811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화살표: 오른쪽 22">
            <a:extLst>
              <a:ext uri="{FF2B5EF4-FFF2-40B4-BE49-F238E27FC236}">
                <a16:creationId xmlns:a16="http://schemas.microsoft.com/office/drawing/2014/main" id="{29F3FD83-F2A1-330A-C72C-10B573648725}"/>
              </a:ext>
            </a:extLst>
          </p:cNvPr>
          <p:cNvSpPr/>
          <p:nvPr/>
        </p:nvSpPr>
        <p:spPr>
          <a:xfrm>
            <a:off x="4449953" y="3741938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화살표: 오른쪽 23">
            <a:extLst>
              <a:ext uri="{FF2B5EF4-FFF2-40B4-BE49-F238E27FC236}">
                <a16:creationId xmlns:a16="http://schemas.microsoft.com/office/drawing/2014/main" id="{B04193DA-9236-67AB-BEBB-FE734D4552B4}"/>
              </a:ext>
            </a:extLst>
          </p:cNvPr>
          <p:cNvSpPr/>
          <p:nvPr/>
        </p:nvSpPr>
        <p:spPr>
          <a:xfrm>
            <a:off x="6562663" y="3741938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6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18" grpId="0"/>
      <p:bldP spid="19" grpId="0"/>
      <p:bldP spid="20" grpId="0"/>
      <p:bldP spid="5" grpId="0" animBg="1"/>
      <p:bldP spid="10" grpId="0" animBg="1"/>
      <p:bldP spid="11" grpId="0" animBg="1"/>
      <p:bldP spid="12" grpId="0"/>
      <p:bldP spid="15" grpId="0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8">
            <a:extLst>
              <a:ext uri="{FF2B5EF4-FFF2-40B4-BE49-F238E27FC236}">
                <a16:creationId xmlns:a16="http://schemas.microsoft.com/office/drawing/2014/main" id="{37A7E6B9-46CB-63B6-9718-D6C48427E103}"/>
              </a:ext>
            </a:extLst>
          </p:cNvPr>
          <p:cNvSpPr txBox="1">
            <a:spLocks/>
          </p:cNvSpPr>
          <p:nvPr/>
        </p:nvSpPr>
        <p:spPr>
          <a:xfrm>
            <a:off x="4572000" y="2456892"/>
            <a:ext cx="3816424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61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설득력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있는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61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 글쓰기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5ADC0C-2E50-6BF3-A22D-F009F2BC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908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오미크론에 비상 걸린 미 대학가…하버드, 원격수업 전환 | SBS 뉴스">
            <a:extLst>
              <a:ext uri="{FF2B5EF4-FFF2-40B4-BE49-F238E27FC236}">
                <a16:creationId xmlns:a16="http://schemas.microsoft.com/office/drawing/2014/main" id="{30B39F86-B4D8-B4BC-0145-68A63E0A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128" y="-160868"/>
            <a:ext cx="12942221" cy="72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D3017BA8-5E4A-B16D-F21E-C5FC1F54C783}"/>
              </a:ext>
            </a:extLst>
          </p:cNvPr>
          <p:cNvSpPr/>
          <p:nvPr/>
        </p:nvSpPr>
        <p:spPr>
          <a:xfrm>
            <a:off x="-495277" y="-160868"/>
            <a:ext cx="10153627" cy="717973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              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C8CA1-393C-0AD2-4E9A-771850900F25}"/>
              </a:ext>
            </a:extLst>
          </p:cNvPr>
          <p:cNvSpPr txBox="1"/>
          <p:nvPr/>
        </p:nvSpPr>
        <p:spPr>
          <a:xfrm>
            <a:off x="467544" y="2236000"/>
            <a:ext cx="4545515" cy="67230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하버드 대학교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6EBC9-0F3E-C617-E298-AAB139392071}"/>
              </a:ext>
            </a:extLst>
          </p:cNvPr>
          <p:cNvSpPr txBox="1"/>
          <p:nvPr/>
        </p:nvSpPr>
        <p:spPr>
          <a:xfrm>
            <a:off x="611560" y="3863282"/>
            <a:ext cx="4545515" cy="73353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OREO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글쓰기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80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5076056" y="3013501"/>
            <a:ext cx="2767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취업 면접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6B263DB-9D23-CB6A-FCED-BDBC4603E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2388669" cy="2388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C789E-B128-91BB-1D03-E386822AFDE6}"/>
              </a:ext>
            </a:extLst>
          </p:cNvPr>
          <p:cNvSpPr txBox="1"/>
          <p:nvPr/>
        </p:nvSpPr>
        <p:spPr>
          <a:xfrm>
            <a:off x="4572000" y="2976869"/>
            <a:ext cx="376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프레젠테이션</a:t>
            </a:r>
          </a:p>
        </p:txBody>
      </p:sp>
      <p:sp>
        <p:nvSpPr>
          <p:cNvPr id="2" name="텍스트 개체 틀 18">
            <a:extLst>
              <a:ext uri="{FF2B5EF4-FFF2-40B4-BE49-F238E27FC236}">
                <a16:creationId xmlns:a16="http://schemas.microsoft.com/office/drawing/2014/main" id="{12B773BC-C60C-8C03-EAB6-11DBEBAE4180}"/>
              </a:ext>
            </a:extLst>
          </p:cNvPr>
          <p:cNvSpPr txBox="1">
            <a:spLocks/>
          </p:cNvSpPr>
          <p:nvPr/>
        </p:nvSpPr>
        <p:spPr>
          <a:xfrm>
            <a:off x="2029526" y="5517232"/>
            <a:ext cx="6093060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논리적 주장을 통한 설득의 과정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&amp;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일종의 발표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963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9">
            <a:extLst>
              <a:ext uri="{FF2B5EF4-FFF2-40B4-BE49-F238E27FC236}">
                <a16:creationId xmlns:a16="http://schemas.microsoft.com/office/drawing/2014/main" id="{A82F6A9A-4B4C-D383-737D-999F56B44A8D}"/>
              </a:ext>
            </a:extLst>
          </p:cNvPr>
          <p:cNvSpPr txBox="1">
            <a:spLocks/>
          </p:cNvSpPr>
          <p:nvPr/>
        </p:nvSpPr>
        <p:spPr>
          <a:xfrm>
            <a:off x="311126" y="4527743"/>
            <a:ext cx="1926216" cy="83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핵심 의견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B171718-B70F-ADE5-9782-80A2D2408B7A}"/>
              </a:ext>
            </a:extLst>
          </p:cNvPr>
          <p:cNvSpPr/>
          <p:nvPr/>
        </p:nvSpPr>
        <p:spPr>
          <a:xfrm>
            <a:off x="2768188" y="3140968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Reason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텍스트 개체 틀 9">
            <a:extLst>
              <a:ext uri="{FF2B5EF4-FFF2-40B4-BE49-F238E27FC236}">
                <a16:creationId xmlns:a16="http://schemas.microsoft.com/office/drawing/2014/main" id="{FD1D3505-4237-3E60-DBEC-6275FD65D977}"/>
              </a:ext>
            </a:extLst>
          </p:cNvPr>
          <p:cNvSpPr txBox="1">
            <a:spLocks/>
          </p:cNvSpPr>
          <p:nvPr/>
        </p:nvSpPr>
        <p:spPr>
          <a:xfrm>
            <a:off x="2549173" y="4951150"/>
            <a:ext cx="1926216" cy="381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의견에 대한 이유</a:t>
            </a:r>
          </a:p>
        </p:txBody>
      </p:sp>
      <p:sp>
        <p:nvSpPr>
          <p:cNvPr id="19" name="텍스트 개체 틀 9">
            <a:extLst>
              <a:ext uri="{FF2B5EF4-FFF2-40B4-BE49-F238E27FC236}">
                <a16:creationId xmlns:a16="http://schemas.microsoft.com/office/drawing/2014/main" id="{9E1AB6B7-39B8-8389-3E00-5CB70CF29CDD}"/>
              </a:ext>
            </a:extLst>
          </p:cNvPr>
          <p:cNvSpPr txBox="1">
            <a:spLocks/>
          </p:cNvSpPr>
          <p:nvPr/>
        </p:nvSpPr>
        <p:spPr>
          <a:xfrm>
            <a:off x="4668613" y="4923106"/>
            <a:ext cx="1926216" cy="1279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이유를 뒷받침하는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객관적 구체적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근거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사례</a:t>
            </a:r>
          </a:p>
        </p:txBody>
      </p:sp>
      <p:sp>
        <p:nvSpPr>
          <p:cNvPr id="20" name="텍스트 개체 틀 9">
            <a:extLst>
              <a:ext uri="{FF2B5EF4-FFF2-40B4-BE49-F238E27FC236}">
                <a16:creationId xmlns:a16="http://schemas.microsoft.com/office/drawing/2014/main" id="{02D633A7-F988-806F-E0D7-5254A28BBCF1}"/>
              </a:ext>
            </a:extLst>
          </p:cNvPr>
          <p:cNvSpPr txBox="1">
            <a:spLocks/>
          </p:cNvSpPr>
          <p:nvPr/>
        </p:nvSpPr>
        <p:spPr>
          <a:xfrm>
            <a:off x="6679472" y="4984658"/>
            <a:ext cx="2376264" cy="83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의견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주장 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재강조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FF45D1-4CA5-CF90-BC43-037443CD622A}"/>
              </a:ext>
            </a:extLst>
          </p:cNvPr>
          <p:cNvSpPr txBox="1"/>
          <p:nvPr/>
        </p:nvSpPr>
        <p:spPr>
          <a:xfrm>
            <a:off x="2341379" y="1294694"/>
            <a:ext cx="448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설득력 있는 논리적 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OREO </a:t>
            </a: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글쓰기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BA5B7-FCBE-051A-DB7F-8ABEB8216141}"/>
              </a:ext>
            </a:extLst>
          </p:cNvPr>
          <p:cNvSpPr txBox="1"/>
          <p:nvPr/>
        </p:nvSpPr>
        <p:spPr>
          <a:xfrm>
            <a:off x="1553909" y="163857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sng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F16EFFDB-DE47-0755-8ACC-F55764D703B6}"/>
              </a:ext>
            </a:extLst>
          </p:cNvPr>
          <p:cNvSpPr/>
          <p:nvPr/>
        </p:nvSpPr>
        <p:spPr>
          <a:xfrm>
            <a:off x="590810" y="3209950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34C5E2BD-F38B-E780-067E-1DD53C7C72CC}"/>
              </a:ext>
            </a:extLst>
          </p:cNvPr>
          <p:cNvSpPr/>
          <p:nvPr/>
        </p:nvSpPr>
        <p:spPr>
          <a:xfrm>
            <a:off x="4893668" y="3130305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D0D7F195-55D5-C76A-FB91-8753416593F6}"/>
              </a:ext>
            </a:extLst>
          </p:cNvPr>
          <p:cNvSpPr/>
          <p:nvPr/>
        </p:nvSpPr>
        <p:spPr>
          <a:xfrm>
            <a:off x="6977779" y="3158281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텍스트 개체 틀 9">
            <a:extLst>
              <a:ext uri="{FF2B5EF4-FFF2-40B4-BE49-F238E27FC236}">
                <a16:creationId xmlns:a16="http://schemas.microsoft.com/office/drawing/2014/main" id="{6E6818B4-625A-EB69-1BA2-F2283653CE3D}"/>
              </a:ext>
            </a:extLst>
          </p:cNvPr>
          <p:cNvSpPr txBox="1">
            <a:spLocks/>
          </p:cNvSpPr>
          <p:nvPr/>
        </p:nvSpPr>
        <p:spPr>
          <a:xfrm>
            <a:off x="4940219" y="3557330"/>
            <a:ext cx="1371763" cy="386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Example</a:t>
            </a:r>
          </a:p>
        </p:txBody>
      </p:sp>
      <p:sp>
        <p:nvSpPr>
          <p:cNvPr id="15" name="텍스트 개체 틀 9">
            <a:extLst>
              <a:ext uri="{FF2B5EF4-FFF2-40B4-BE49-F238E27FC236}">
                <a16:creationId xmlns:a16="http://schemas.microsoft.com/office/drawing/2014/main" id="{C003DA6A-FCC3-9D5B-3F94-4B1BE1595D86}"/>
              </a:ext>
            </a:extLst>
          </p:cNvPr>
          <p:cNvSpPr txBox="1">
            <a:spLocks/>
          </p:cNvSpPr>
          <p:nvPr/>
        </p:nvSpPr>
        <p:spPr>
          <a:xfrm>
            <a:off x="6475529" y="3557329"/>
            <a:ext cx="2376264" cy="386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Opinion</a:t>
            </a:r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58BE9E2D-35E1-9855-F424-DFC92B020532}"/>
              </a:ext>
            </a:extLst>
          </p:cNvPr>
          <p:cNvSpPr/>
          <p:nvPr/>
        </p:nvSpPr>
        <p:spPr>
          <a:xfrm>
            <a:off x="2281368" y="3750811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화살표: 오른쪽 22">
            <a:extLst>
              <a:ext uri="{FF2B5EF4-FFF2-40B4-BE49-F238E27FC236}">
                <a16:creationId xmlns:a16="http://schemas.microsoft.com/office/drawing/2014/main" id="{29F3FD83-F2A1-330A-C72C-10B573648725}"/>
              </a:ext>
            </a:extLst>
          </p:cNvPr>
          <p:cNvSpPr/>
          <p:nvPr/>
        </p:nvSpPr>
        <p:spPr>
          <a:xfrm>
            <a:off x="4449953" y="3741938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화살표: 오른쪽 23">
            <a:extLst>
              <a:ext uri="{FF2B5EF4-FFF2-40B4-BE49-F238E27FC236}">
                <a16:creationId xmlns:a16="http://schemas.microsoft.com/office/drawing/2014/main" id="{B04193DA-9236-67AB-BEBB-FE734D4552B4}"/>
              </a:ext>
            </a:extLst>
          </p:cNvPr>
          <p:cNvSpPr/>
          <p:nvPr/>
        </p:nvSpPr>
        <p:spPr>
          <a:xfrm>
            <a:off x="6562663" y="3741938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텍스트 개체 틀 9">
            <a:extLst>
              <a:ext uri="{FF2B5EF4-FFF2-40B4-BE49-F238E27FC236}">
                <a16:creationId xmlns:a16="http://schemas.microsoft.com/office/drawing/2014/main" id="{1D2E246D-858C-F04A-4F33-BDAD86097F41}"/>
              </a:ext>
            </a:extLst>
          </p:cNvPr>
          <p:cNvSpPr txBox="1">
            <a:spLocks/>
          </p:cNvSpPr>
          <p:nvPr/>
        </p:nvSpPr>
        <p:spPr>
          <a:xfrm>
            <a:off x="138722" y="3633876"/>
            <a:ext cx="2376264" cy="386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Opinion</a:t>
            </a:r>
          </a:p>
        </p:txBody>
      </p:sp>
    </p:spTree>
    <p:extLst>
      <p:ext uri="{BB962C8B-B14F-4D97-AF65-F5344CB8AC3E}">
        <p14:creationId xmlns:p14="http://schemas.microsoft.com/office/powerpoint/2010/main" val="52804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18" grpId="0"/>
      <p:bldP spid="19" grpId="0"/>
      <p:bldP spid="20" grpId="0"/>
      <p:bldP spid="5" grpId="0" animBg="1"/>
      <p:bldP spid="10" grpId="0" animBg="1"/>
      <p:bldP spid="11" grpId="0" animBg="1"/>
      <p:bldP spid="12" grpId="0"/>
      <p:bldP spid="15" grpId="0"/>
      <p:bldP spid="22" grpId="0" animBg="1"/>
      <p:bldP spid="23" grpId="0" animBg="1"/>
      <p:bldP spid="24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9">
            <a:extLst>
              <a:ext uri="{FF2B5EF4-FFF2-40B4-BE49-F238E27FC236}">
                <a16:creationId xmlns:a16="http://schemas.microsoft.com/office/drawing/2014/main" id="{A82F6A9A-4B4C-D383-737D-999F56B44A8D}"/>
              </a:ext>
            </a:extLst>
          </p:cNvPr>
          <p:cNvSpPr txBox="1">
            <a:spLocks/>
          </p:cNvSpPr>
          <p:nvPr/>
        </p:nvSpPr>
        <p:spPr>
          <a:xfrm>
            <a:off x="471961" y="4535817"/>
            <a:ext cx="1926216" cy="1279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핵심 메시지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결론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B171718-B70F-ADE5-9782-80A2D2408B7A}"/>
              </a:ext>
            </a:extLst>
          </p:cNvPr>
          <p:cNvSpPr/>
          <p:nvPr/>
        </p:nvSpPr>
        <p:spPr>
          <a:xfrm>
            <a:off x="2768188" y="3140968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Reason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텍스트 개체 틀 9">
            <a:extLst>
              <a:ext uri="{FF2B5EF4-FFF2-40B4-BE49-F238E27FC236}">
                <a16:creationId xmlns:a16="http://schemas.microsoft.com/office/drawing/2014/main" id="{FD1D3505-4237-3E60-DBEC-6275FD65D977}"/>
              </a:ext>
            </a:extLst>
          </p:cNvPr>
          <p:cNvSpPr txBox="1">
            <a:spLocks/>
          </p:cNvSpPr>
          <p:nvPr/>
        </p:nvSpPr>
        <p:spPr>
          <a:xfrm>
            <a:off x="2549173" y="4951150"/>
            <a:ext cx="1926216" cy="381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결론에 대한 이유</a:t>
            </a:r>
          </a:p>
        </p:txBody>
      </p:sp>
      <p:sp>
        <p:nvSpPr>
          <p:cNvPr id="19" name="텍스트 개체 틀 9">
            <a:extLst>
              <a:ext uri="{FF2B5EF4-FFF2-40B4-BE49-F238E27FC236}">
                <a16:creationId xmlns:a16="http://schemas.microsoft.com/office/drawing/2014/main" id="{9E1AB6B7-39B8-8389-3E00-5CB70CF29CDD}"/>
              </a:ext>
            </a:extLst>
          </p:cNvPr>
          <p:cNvSpPr txBox="1">
            <a:spLocks/>
          </p:cNvSpPr>
          <p:nvPr/>
        </p:nvSpPr>
        <p:spPr>
          <a:xfrm>
            <a:off x="4668613" y="4923106"/>
            <a:ext cx="1926216" cy="1279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주장의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객관적 구체적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Tahom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근거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사례</a:t>
            </a:r>
          </a:p>
        </p:txBody>
      </p:sp>
      <p:sp>
        <p:nvSpPr>
          <p:cNvPr id="20" name="텍스트 개체 틀 9">
            <a:extLst>
              <a:ext uri="{FF2B5EF4-FFF2-40B4-BE49-F238E27FC236}">
                <a16:creationId xmlns:a16="http://schemas.microsoft.com/office/drawing/2014/main" id="{02D633A7-F988-806F-E0D7-5254A28BBCF1}"/>
              </a:ext>
            </a:extLst>
          </p:cNvPr>
          <p:cNvSpPr txBox="1">
            <a:spLocks/>
          </p:cNvSpPr>
          <p:nvPr/>
        </p:nvSpPr>
        <p:spPr>
          <a:xfrm>
            <a:off x="6679472" y="4984657"/>
            <a:ext cx="2376264" cy="381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결론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재 강조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FF45D1-4CA5-CF90-BC43-037443CD622A}"/>
              </a:ext>
            </a:extLst>
          </p:cNvPr>
          <p:cNvSpPr txBox="1"/>
          <p:nvPr/>
        </p:nvSpPr>
        <p:spPr>
          <a:xfrm>
            <a:off x="1244204" y="1033928"/>
            <a:ext cx="6787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횡설수설하지 않고 논리적으로 말하는 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PREC </a:t>
            </a: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스피치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BA5B7-FCBE-051A-DB7F-8ABEB8216141}"/>
              </a:ext>
            </a:extLst>
          </p:cNvPr>
          <p:cNvSpPr txBox="1"/>
          <p:nvPr/>
        </p:nvSpPr>
        <p:spPr>
          <a:xfrm>
            <a:off x="1553909" y="163857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sng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F16EFFDB-DE47-0755-8ACC-F55764D703B6}"/>
              </a:ext>
            </a:extLst>
          </p:cNvPr>
          <p:cNvSpPr/>
          <p:nvPr/>
        </p:nvSpPr>
        <p:spPr>
          <a:xfrm>
            <a:off x="590810" y="3209950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Point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34C5E2BD-F38B-E780-067E-1DD53C7C72CC}"/>
              </a:ext>
            </a:extLst>
          </p:cNvPr>
          <p:cNvSpPr/>
          <p:nvPr/>
        </p:nvSpPr>
        <p:spPr>
          <a:xfrm>
            <a:off x="4893668" y="3130305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D0D7F195-55D5-C76A-FB91-8753416593F6}"/>
              </a:ext>
            </a:extLst>
          </p:cNvPr>
          <p:cNvSpPr/>
          <p:nvPr/>
        </p:nvSpPr>
        <p:spPr>
          <a:xfrm>
            <a:off x="6977779" y="3158281"/>
            <a:ext cx="1371764" cy="1334006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텍스트 개체 틀 9">
            <a:extLst>
              <a:ext uri="{FF2B5EF4-FFF2-40B4-BE49-F238E27FC236}">
                <a16:creationId xmlns:a16="http://schemas.microsoft.com/office/drawing/2014/main" id="{6E6818B4-625A-EB69-1BA2-F2283653CE3D}"/>
              </a:ext>
            </a:extLst>
          </p:cNvPr>
          <p:cNvSpPr txBox="1">
            <a:spLocks/>
          </p:cNvSpPr>
          <p:nvPr/>
        </p:nvSpPr>
        <p:spPr>
          <a:xfrm>
            <a:off x="4940219" y="3557330"/>
            <a:ext cx="1371763" cy="386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Example</a:t>
            </a:r>
          </a:p>
        </p:txBody>
      </p:sp>
      <p:sp>
        <p:nvSpPr>
          <p:cNvPr id="15" name="텍스트 개체 틀 9">
            <a:extLst>
              <a:ext uri="{FF2B5EF4-FFF2-40B4-BE49-F238E27FC236}">
                <a16:creationId xmlns:a16="http://schemas.microsoft.com/office/drawing/2014/main" id="{C003DA6A-FCC3-9D5B-3F94-4B1BE1595D86}"/>
              </a:ext>
            </a:extLst>
          </p:cNvPr>
          <p:cNvSpPr txBox="1">
            <a:spLocks/>
          </p:cNvSpPr>
          <p:nvPr/>
        </p:nvSpPr>
        <p:spPr>
          <a:xfrm>
            <a:off x="6475529" y="3557329"/>
            <a:ext cx="2376264" cy="386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Conclusion </a:t>
            </a:r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58BE9E2D-35E1-9855-F424-DFC92B020532}"/>
              </a:ext>
            </a:extLst>
          </p:cNvPr>
          <p:cNvSpPr/>
          <p:nvPr/>
        </p:nvSpPr>
        <p:spPr>
          <a:xfrm>
            <a:off x="2281368" y="3750811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화살표: 오른쪽 22">
            <a:extLst>
              <a:ext uri="{FF2B5EF4-FFF2-40B4-BE49-F238E27FC236}">
                <a16:creationId xmlns:a16="http://schemas.microsoft.com/office/drawing/2014/main" id="{29F3FD83-F2A1-330A-C72C-10B573648725}"/>
              </a:ext>
            </a:extLst>
          </p:cNvPr>
          <p:cNvSpPr/>
          <p:nvPr/>
        </p:nvSpPr>
        <p:spPr>
          <a:xfrm>
            <a:off x="4449953" y="3741938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화살표: 오른쪽 23">
            <a:extLst>
              <a:ext uri="{FF2B5EF4-FFF2-40B4-BE49-F238E27FC236}">
                <a16:creationId xmlns:a16="http://schemas.microsoft.com/office/drawing/2014/main" id="{B04193DA-9236-67AB-BEBB-FE734D4552B4}"/>
              </a:ext>
            </a:extLst>
          </p:cNvPr>
          <p:cNvSpPr/>
          <p:nvPr/>
        </p:nvSpPr>
        <p:spPr>
          <a:xfrm>
            <a:off x="6562663" y="3741938"/>
            <a:ext cx="233618" cy="270030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5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18" grpId="0"/>
      <p:bldP spid="19" grpId="0"/>
      <p:bldP spid="20" grpId="0"/>
      <p:bldP spid="5" grpId="0" animBg="1"/>
      <p:bldP spid="10" grpId="0" animBg="1"/>
      <p:bldP spid="11" grpId="0" animBg="1"/>
      <p:bldP spid="12" grpId="0"/>
      <p:bldP spid="15" grpId="0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18">
            <a:extLst>
              <a:ext uri="{FF2B5EF4-FFF2-40B4-BE49-F238E27FC236}">
                <a16:creationId xmlns:a16="http://schemas.microsoft.com/office/drawing/2014/main" id="{DC316641-E57B-57EA-5F14-51D1B0D19B5E}"/>
              </a:ext>
            </a:extLst>
          </p:cNvPr>
          <p:cNvSpPr txBox="1">
            <a:spLocks/>
          </p:cNvSpPr>
          <p:nvPr/>
        </p:nvSpPr>
        <p:spPr>
          <a:xfrm>
            <a:off x="4572000" y="4183282"/>
            <a:ext cx="5154632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예를 들어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텍스트 개체 틀 18">
            <a:extLst>
              <a:ext uri="{FF2B5EF4-FFF2-40B4-BE49-F238E27FC236}">
                <a16:creationId xmlns:a16="http://schemas.microsoft.com/office/drawing/2014/main" id="{52DEA066-13A7-1955-8927-80AB0C46D394}"/>
              </a:ext>
            </a:extLst>
          </p:cNvPr>
          <p:cNvSpPr txBox="1">
            <a:spLocks/>
          </p:cNvSpPr>
          <p:nvPr/>
        </p:nvSpPr>
        <p:spPr>
          <a:xfrm>
            <a:off x="4572000" y="3143563"/>
            <a:ext cx="5154632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왜냐하면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텍스트 개체 틀 18">
            <a:extLst>
              <a:ext uri="{FF2B5EF4-FFF2-40B4-BE49-F238E27FC236}">
                <a16:creationId xmlns:a16="http://schemas.microsoft.com/office/drawing/2014/main" id="{9B9B633D-6EF6-B96B-7F9D-80D0FE46293A}"/>
              </a:ext>
            </a:extLst>
          </p:cNvPr>
          <p:cNvSpPr txBox="1">
            <a:spLocks/>
          </p:cNvSpPr>
          <p:nvPr/>
        </p:nvSpPr>
        <p:spPr>
          <a:xfrm>
            <a:off x="4572000" y="2082622"/>
            <a:ext cx="5154632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저는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라고 생각합니다</a:t>
            </a:r>
          </a:p>
        </p:txBody>
      </p:sp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78768FF7-286D-2311-2AE4-A45106EDBE98}"/>
              </a:ext>
            </a:extLst>
          </p:cNvPr>
          <p:cNvSpPr txBox="1">
            <a:spLocks/>
          </p:cNvSpPr>
          <p:nvPr/>
        </p:nvSpPr>
        <p:spPr>
          <a:xfrm>
            <a:off x="4572000" y="5350351"/>
            <a:ext cx="5154632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따라서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텍스트 개체 틀 18">
            <a:extLst>
              <a:ext uri="{FF2B5EF4-FFF2-40B4-BE49-F238E27FC236}">
                <a16:creationId xmlns:a16="http://schemas.microsoft.com/office/drawing/2014/main" id="{E6AD98A0-5959-067C-98EC-EAC5E09DA69D}"/>
              </a:ext>
            </a:extLst>
          </p:cNvPr>
          <p:cNvSpPr txBox="1">
            <a:spLocks/>
          </p:cNvSpPr>
          <p:nvPr/>
        </p:nvSpPr>
        <p:spPr>
          <a:xfrm>
            <a:off x="2123728" y="805521"/>
            <a:ext cx="6085904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쉽고 명쾌하게 논리적으로  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PREC </a:t>
            </a: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말하기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4925FF1-560E-03B1-77B3-20D85F9F2586}"/>
              </a:ext>
            </a:extLst>
          </p:cNvPr>
          <p:cNvSpPr/>
          <p:nvPr/>
        </p:nvSpPr>
        <p:spPr>
          <a:xfrm>
            <a:off x="3465726" y="2126584"/>
            <a:ext cx="792088" cy="748267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요점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382F9A3-88E7-15A8-1BB9-3C0FC7B1CF6B}"/>
              </a:ext>
            </a:extLst>
          </p:cNvPr>
          <p:cNvSpPr/>
          <p:nvPr/>
        </p:nvSpPr>
        <p:spPr>
          <a:xfrm>
            <a:off x="3491880" y="4226080"/>
            <a:ext cx="792088" cy="748267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근거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C34EF3A-91E8-5F27-B6D0-345837F45508}"/>
              </a:ext>
            </a:extLst>
          </p:cNvPr>
          <p:cNvSpPr/>
          <p:nvPr/>
        </p:nvSpPr>
        <p:spPr>
          <a:xfrm>
            <a:off x="3491880" y="5350351"/>
            <a:ext cx="792088" cy="748267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결론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632A69BE-FB42-CBC7-8E8A-EF3A85391AA8}"/>
              </a:ext>
            </a:extLst>
          </p:cNvPr>
          <p:cNvSpPr/>
          <p:nvPr/>
        </p:nvSpPr>
        <p:spPr>
          <a:xfrm>
            <a:off x="3491880" y="3173606"/>
            <a:ext cx="792088" cy="748267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이유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3C3A5E-DA17-0770-1EDC-2B95C5DF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33683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15515" y="1700808"/>
          <a:ext cx="8712969" cy="4915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261">
                  <a:extLst>
                    <a:ext uri="{9D8B030D-6E8A-4147-A177-3AD203B41FA5}">
                      <a16:colId xmlns:a16="http://schemas.microsoft.com/office/drawing/2014/main" val="2089278282"/>
                    </a:ext>
                  </a:extLst>
                </a:gridCol>
                <a:gridCol w="6372708">
                  <a:extLst>
                    <a:ext uri="{9D8B030D-6E8A-4147-A177-3AD203B41FA5}">
                      <a16:colId xmlns:a16="http://schemas.microsoft.com/office/drawing/2014/main" val="3092176508"/>
                    </a:ext>
                  </a:extLst>
                </a:gridCol>
              </a:tblGrid>
              <a:tr h="486699">
                <a:tc>
                  <a:txBody>
                    <a:bodyPr/>
                    <a:lstStyle/>
                    <a:p>
                      <a:pPr algn="ctr" latinLnBrk="1"/>
                      <a:endParaRPr lang="en-US" altLang="ko-KR" sz="120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200" dirty="0">
                          <a:latin typeface="+mn-ea"/>
                          <a:ea typeface="+mn-ea"/>
                        </a:rPr>
                        <a:t>구분</a:t>
                      </a:r>
                      <a:endParaRPr lang="en-US" altLang="ko-KR" sz="120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20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200" dirty="0">
                          <a:latin typeface="+mn-ea"/>
                          <a:ea typeface="+mn-ea"/>
                        </a:rPr>
                        <a:t>세부 내용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265218"/>
                  </a:ext>
                </a:extLst>
              </a:tr>
              <a:tr h="8499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kern="1200" dirty="0">
                        <a:solidFill>
                          <a:srgbClr val="033155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요점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(Point)</a:t>
                      </a:r>
                    </a:p>
                    <a:p>
                      <a:pPr algn="ctr" latinLnBrk="1"/>
                      <a:endParaRPr lang="ko-KR" altLang="en-US" sz="1200" b="1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“한마디로 </a:t>
                      </a:r>
                      <a:r>
                        <a:rPr lang="ko-KR" altLang="en-US" sz="1200" b="1" kern="1200" dirty="0" err="1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뭔데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?"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논거를 가장 잘 나타내는 하나의 문장</a:t>
                      </a:r>
                      <a:endParaRPr lang="ko-KR" altLang="en-US" sz="1200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420728"/>
                  </a:ext>
                </a:extLst>
              </a:tr>
              <a:tr h="1203895">
                <a:tc>
                  <a:txBody>
                    <a:bodyPr/>
                    <a:lstStyle/>
                    <a:p>
                      <a:pPr algn="ctr" latinLnBrk="1"/>
                      <a:endParaRPr lang="en-US" altLang="ko-KR" sz="1200" b="1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endParaRPr lang="en-US" altLang="ko-KR" sz="1200" b="1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kern="1200" dirty="0">
                        <a:solidFill>
                          <a:srgbClr val="033155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이유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(Reason)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ts val="3000"/>
                        </a:lnSpc>
                      </a:pPr>
                      <a:r>
                        <a:rPr lang="en-US" altLang="ko-KR" sz="1200" dirty="0">
                          <a:solidFill>
                            <a:srgbClr val="033155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“왜냐하면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… (</a:t>
                      </a: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그래서 내가 하고자 하는 말은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)”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주장이 성립되는 이유에 대한 구체적인 설명 </a:t>
                      </a:r>
                      <a:endParaRPr lang="en-US" altLang="ko-KR" sz="1200" kern="1200" dirty="0">
                        <a:solidFill>
                          <a:srgbClr val="033155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이유에 대한 이유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', '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왜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어떻게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?') </a:t>
                      </a:r>
                      <a:endParaRPr lang="ko-KR" altLang="en-US" sz="1200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45423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ctr" latinLnBrk="1"/>
                      <a:endParaRPr lang="en-US" altLang="ko-KR" sz="1200" b="1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kern="1200" dirty="0">
                        <a:solidFill>
                          <a:srgbClr val="033155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kern="1200" dirty="0">
                        <a:solidFill>
                          <a:srgbClr val="033155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근거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(Example)</a:t>
                      </a:r>
                      <a:endParaRPr lang="ko-KR" altLang="en-US" sz="1200" b="1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“예를 들어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...</a:t>
                      </a: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내 말을 못 믿겠다면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)”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이유를 뒷받침할 수 있는 구체적인 사실</a:t>
                      </a:r>
                      <a:endParaRPr lang="en-US" altLang="ko-KR" sz="1200" kern="1200" dirty="0">
                        <a:solidFill>
                          <a:srgbClr val="033155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통계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신문 기사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전문가의 분석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법원 판례 등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또는 적절한 가설과 비유</a:t>
                      </a:r>
                      <a:endParaRPr lang="ko-KR" altLang="en-US" sz="1200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443356"/>
                  </a:ext>
                </a:extLst>
              </a:tr>
              <a:tr h="992906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en-US" altLang="ko-KR" sz="1200" b="1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결론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(Conclusion) </a:t>
                      </a:r>
                      <a:endParaRPr lang="ko-KR" altLang="en-US" sz="1200" b="1" kern="1200" dirty="0">
                        <a:solidFill>
                          <a:srgbClr val="033155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sz="1200" b="1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“따라서 그렇기 때문에</a:t>
                      </a:r>
                      <a:r>
                        <a:rPr lang="en-US" altLang="ko-KR" sz="1200" b="1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"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요점과 설명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설명과 증거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논거와 주제 간의 관련성 강조한</a:t>
                      </a:r>
                      <a:r>
                        <a:rPr lang="en-US" altLang="ko-KR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kern="1200" dirty="0">
                          <a:solidFill>
                            <a:srgbClr val="033155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결론</a:t>
                      </a:r>
                      <a:endParaRPr lang="ko-KR" altLang="en-US" sz="1200" dirty="0">
                        <a:solidFill>
                          <a:srgbClr val="033155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1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85F7314-B5F0-CCFA-38B0-770C4224CF9D}"/>
              </a:ext>
            </a:extLst>
          </p:cNvPr>
          <p:cNvSpPr txBox="1"/>
          <p:nvPr/>
        </p:nvSpPr>
        <p:spPr>
          <a:xfrm>
            <a:off x="3035360" y="836712"/>
            <a:ext cx="323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 주장 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PREC </a:t>
            </a: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논증 </a:t>
            </a:r>
          </a:p>
        </p:txBody>
      </p:sp>
      <p:pic>
        <p:nvPicPr>
          <p:cNvPr id="4" name="Picture 16" descr="토론">
            <a:extLst>
              <a:ext uri="{FF2B5EF4-FFF2-40B4-BE49-F238E27FC236}">
                <a16:creationId xmlns:a16="http://schemas.microsoft.com/office/drawing/2014/main" id="{4059C274-62A3-F71E-3550-7430D0A08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03887"/>
            <a:ext cx="653465" cy="65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193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D9BFB429-0137-87A6-37BD-41D5C8A26D8E}"/>
              </a:ext>
            </a:extLst>
          </p:cNvPr>
          <p:cNvSpPr/>
          <p:nvPr/>
        </p:nvSpPr>
        <p:spPr>
          <a:xfrm>
            <a:off x="3887925" y="1988840"/>
            <a:ext cx="1368150" cy="646331"/>
          </a:xfrm>
          <a:prstGeom prst="rect">
            <a:avLst/>
          </a:prstGeom>
          <a:solidFill>
            <a:srgbClr val="033155"/>
          </a:solidFill>
          <a:ln>
            <a:solidFill>
              <a:srgbClr val="033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+mn-cs"/>
              </a:rPr>
              <a:t>결론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9083B1-9556-1E94-5C49-8B73DA76D123}"/>
              </a:ext>
            </a:extLst>
          </p:cNvPr>
          <p:cNvSpPr/>
          <p:nvPr/>
        </p:nvSpPr>
        <p:spPr>
          <a:xfrm>
            <a:off x="3887925" y="3234985"/>
            <a:ext cx="1368147" cy="646331"/>
          </a:xfrm>
          <a:prstGeom prst="rect">
            <a:avLst/>
          </a:prstGeom>
          <a:noFill/>
          <a:ln w="38100">
            <a:solidFill>
              <a:srgbClr val="033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이유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FE91AA6D-630A-C5AC-9A90-32F8CB69DA87}"/>
              </a:ext>
            </a:extLst>
          </p:cNvPr>
          <p:cNvCxnSpPr>
            <a:cxnSpLocks/>
          </p:cNvCxnSpPr>
          <p:nvPr/>
        </p:nvCxnSpPr>
        <p:spPr>
          <a:xfrm flipV="1">
            <a:off x="4650149" y="2780928"/>
            <a:ext cx="0" cy="300583"/>
          </a:xfrm>
          <a:prstGeom prst="straightConnector1">
            <a:avLst/>
          </a:prstGeom>
          <a:ln w="38100">
            <a:solidFill>
              <a:srgbClr val="0331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AE44E7-5651-3A30-462F-95BB9FC9E87E}"/>
              </a:ext>
            </a:extLst>
          </p:cNvPr>
          <p:cNvSpPr txBox="1"/>
          <p:nvPr/>
        </p:nvSpPr>
        <p:spPr>
          <a:xfrm>
            <a:off x="1503294" y="662095"/>
            <a:ext cx="6293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결론 </a:t>
            </a:r>
            <a:r>
              <a:rPr kumimoji="0" lang="en-US" altLang="ko-KR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이유 </a:t>
            </a:r>
            <a:r>
              <a:rPr kumimoji="0" lang="en-US" altLang="ko-KR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순서대로 이야기 하라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EF7C137-F290-B977-9C11-AB484FC1801E}"/>
              </a:ext>
            </a:extLst>
          </p:cNvPr>
          <p:cNvSpPr/>
          <p:nvPr/>
        </p:nvSpPr>
        <p:spPr>
          <a:xfrm>
            <a:off x="676768" y="5288058"/>
            <a:ext cx="833004" cy="523220"/>
          </a:xfrm>
          <a:prstGeom prst="rect">
            <a:avLst/>
          </a:prstGeom>
          <a:solidFill>
            <a:srgbClr val="033155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3C6C56-F687-9F44-022D-250503CB44E7}"/>
              </a:ext>
            </a:extLst>
          </p:cNvPr>
          <p:cNvSpPr txBox="1"/>
          <p:nvPr/>
        </p:nvSpPr>
        <p:spPr>
          <a:xfrm>
            <a:off x="807131" y="5373305"/>
            <a:ext cx="572277" cy="3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이유</a:t>
            </a: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0FF6380-30F6-C5E6-16D2-18C92D22D7E1}"/>
              </a:ext>
            </a:extLst>
          </p:cNvPr>
          <p:cNvSpPr/>
          <p:nvPr/>
        </p:nvSpPr>
        <p:spPr>
          <a:xfrm>
            <a:off x="676768" y="4603701"/>
            <a:ext cx="833004" cy="523220"/>
          </a:xfrm>
          <a:prstGeom prst="rect">
            <a:avLst/>
          </a:prstGeom>
          <a:solidFill>
            <a:srgbClr val="033155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436852-BBA1-29A1-6E40-7A9BA0B10BBC}"/>
              </a:ext>
            </a:extLst>
          </p:cNvPr>
          <p:cNvSpPr txBox="1"/>
          <p:nvPr/>
        </p:nvSpPr>
        <p:spPr>
          <a:xfrm>
            <a:off x="807131" y="4688948"/>
            <a:ext cx="572277" cy="3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결론</a:t>
            </a: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46E0390-A618-92D0-4E25-B703130E0EB3}"/>
              </a:ext>
            </a:extLst>
          </p:cNvPr>
          <p:cNvSpPr/>
          <p:nvPr/>
        </p:nvSpPr>
        <p:spPr>
          <a:xfrm>
            <a:off x="676767" y="5924656"/>
            <a:ext cx="833005" cy="523219"/>
          </a:xfrm>
          <a:prstGeom prst="rect">
            <a:avLst/>
          </a:prstGeom>
          <a:solidFill>
            <a:srgbClr val="033155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2948B-ADA2-9778-6FD5-C508A1BC7D83}"/>
              </a:ext>
            </a:extLst>
          </p:cNvPr>
          <p:cNvSpPr txBox="1"/>
          <p:nvPr/>
        </p:nvSpPr>
        <p:spPr>
          <a:xfrm>
            <a:off x="807131" y="6009904"/>
            <a:ext cx="572278" cy="35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</a:t>
            </a: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화살표: 왼쪽으로 구부러짐 31">
            <a:extLst>
              <a:ext uri="{FF2B5EF4-FFF2-40B4-BE49-F238E27FC236}">
                <a16:creationId xmlns:a16="http://schemas.microsoft.com/office/drawing/2014/main" id="{58531BFD-239E-BB11-18BE-C555121C1BF9}"/>
              </a:ext>
            </a:extLst>
          </p:cNvPr>
          <p:cNvSpPr/>
          <p:nvPr/>
        </p:nvSpPr>
        <p:spPr>
          <a:xfrm>
            <a:off x="5508104" y="2348880"/>
            <a:ext cx="432043" cy="1080120"/>
          </a:xfrm>
          <a:prstGeom prst="curvedLeftArrow">
            <a:avLst/>
          </a:prstGeom>
          <a:solidFill>
            <a:srgbClr val="033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화살표: 왼쪽으로 구부러짐 32">
            <a:extLst>
              <a:ext uri="{FF2B5EF4-FFF2-40B4-BE49-F238E27FC236}">
                <a16:creationId xmlns:a16="http://schemas.microsoft.com/office/drawing/2014/main" id="{3B01CB77-5F4F-EF3B-F0CB-31E1EB0BA93A}"/>
              </a:ext>
            </a:extLst>
          </p:cNvPr>
          <p:cNvSpPr/>
          <p:nvPr/>
        </p:nvSpPr>
        <p:spPr>
          <a:xfrm rot="10800000">
            <a:off x="3113845" y="2367023"/>
            <a:ext cx="432043" cy="1080120"/>
          </a:xfrm>
          <a:prstGeom prst="curvedLeftArrow">
            <a:avLst/>
          </a:prstGeom>
          <a:solidFill>
            <a:srgbClr val="033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056A84-610F-8895-F036-442A81B2D78E}"/>
              </a:ext>
            </a:extLst>
          </p:cNvPr>
          <p:cNvSpPr txBox="1"/>
          <p:nvPr/>
        </p:nvSpPr>
        <p:spPr>
          <a:xfrm>
            <a:off x="1509314" y="2741931"/>
            <a:ext cx="1493152" cy="448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So What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33A10A-98E7-AD8D-3A10-C635E6CE2C94}"/>
              </a:ext>
            </a:extLst>
          </p:cNvPr>
          <p:cNvSpPr txBox="1"/>
          <p:nvPr/>
        </p:nvSpPr>
        <p:spPr>
          <a:xfrm>
            <a:off x="6201593" y="2639397"/>
            <a:ext cx="1493152" cy="448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Why So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FE81D-FB3E-7ECF-8145-5098996ACFCA}"/>
              </a:ext>
            </a:extLst>
          </p:cNvPr>
          <p:cNvSpPr txBox="1"/>
          <p:nvPr/>
        </p:nvSpPr>
        <p:spPr>
          <a:xfrm>
            <a:off x="4736742" y="2699878"/>
            <a:ext cx="861372" cy="41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 연결</a:t>
            </a:r>
            <a:endParaRPr kumimoji="0" lang="en-US" altLang="ko-KR" sz="11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B91DE2-ECA8-C152-F9FF-23EB4D7FB853}"/>
              </a:ext>
            </a:extLst>
          </p:cNvPr>
          <p:cNvSpPr txBox="1"/>
          <p:nvPr/>
        </p:nvSpPr>
        <p:spPr>
          <a:xfrm>
            <a:off x="1732131" y="4463918"/>
            <a:ext cx="4572000" cy="802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A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시장을 철수하고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B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시장에 진출해야 합니다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DEC6D4-6E47-2294-D4C1-C63FFA20B651}"/>
              </a:ext>
            </a:extLst>
          </p:cNvPr>
          <p:cNvSpPr txBox="1"/>
          <p:nvPr/>
        </p:nvSpPr>
        <p:spPr>
          <a:xfrm>
            <a:off x="1723557" y="5429376"/>
            <a:ext cx="7355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왜냐하면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A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시장은 쇠퇴기로 접어들었고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B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시장이 새롭게 성장하는 시장이기 때문입니다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605EB2-52DA-55D3-20C1-FCE5B55BCC90}"/>
              </a:ext>
            </a:extLst>
          </p:cNvPr>
          <p:cNvSpPr txBox="1"/>
          <p:nvPr/>
        </p:nvSpPr>
        <p:spPr>
          <a:xfrm>
            <a:off x="1707059" y="6009904"/>
            <a:ext cx="7098026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그 근거로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2019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 트렌드 리포트 소비자 조사 결과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작년 한해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A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시장의 성장율은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-24%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였으며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B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시장의 성장율은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43%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였습니다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7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2" grpId="0"/>
      <p:bldP spid="26" grpId="0" animBg="1"/>
      <p:bldP spid="27" grpId="0"/>
      <p:bldP spid="28" grpId="0" animBg="1"/>
      <p:bldP spid="29" grpId="0"/>
      <p:bldP spid="32" grpId="0" animBg="1"/>
      <p:bldP spid="33" grpId="0" animBg="1"/>
      <p:bldP spid="37" grpId="0"/>
      <p:bldP spid="38" grpId="0"/>
      <p:bldP spid="39" grpId="0"/>
      <p:bldP spid="41" grpId="0"/>
      <p:bldP spid="43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F671BD-0E54-F999-5A08-8125A088EF06}"/>
              </a:ext>
            </a:extLst>
          </p:cNvPr>
          <p:cNvSpPr txBox="1"/>
          <p:nvPr/>
        </p:nvSpPr>
        <p:spPr>
          <a:xfrm>
            <a:off x="397120" y="1797469"/>
            <a:ext cx="827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기업의 전략 중에 가장 중요하게 고려해야 할 가치는 무엇이라고 생각하나요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461738-7A6B-9EED-8B84-F7FC9209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62" y="2980614"/>
            <a:ext cx="1970486" cy="197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85BC368F-877F-42B0-7168-1D2960C9791D}"/>
              </a:ext>
            </a:extLst>
          </p:cNvPr>
          <p:cNvSpPr/>
          <p:nvPr/>
        </p:nvSpPr>
        <p:spPr>
          <a:xfrm>
            <a:off x="3275382" y="5600099"/>
            <a:ext cx="936104" cy="901958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Reason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C316ECEC-3A0E-CBC4-8DA0-7C3E6C089403}"/>
              </a:ext>
            </a:extLst>
          </p:cNvPr>
          <p:cNvSpPr/>
          <p:nvPr/>
        </p:nvSpPr>
        <p:spPr>
          <a:xfrm>
            <a:off x="1977370" y="5648078"/>
            <a:ext cx="936104" cy="901958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Point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67D30DD-C881-B96C-A4C3-A5F29BD0346C}"/>
              </a:ext>
            </a:extLst>
          </p:cNvPr>
          <p:cNvSpPr/>
          <p:nvPr/>
        </p:nvSpPr>
        <p:spPr>
          <a:xfrm>
            <a:off x="4652744" y="5630388"/>
            <a:ext cx="936104" cy="901958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14592ACE-5A39-7843-A945-50BC15827B93}"/>
              </a:ext>
            </a:extLst>
          </p:cNvPr>
          <p:cNvSpPr/>
          <p:nvPr/>
        </p:nvSpPr>
        <p:spPr>
          <a:xfrm>
            <a:off x="6012160" y="5648078"/>
            <a:ext cx="936104" cy="901958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텍스트 개체 틀 9">
            <a:extLst>
              <a:ext uri="{FF2B5EF4-FFF2-40B4-BE49-F238E27FC236}">
                <a16:creationId xmlns:a16="http://schemas.microsoft.com/office/drawing/2014/main" id="{411C734D-953B-57FB-81AB-54E0D1BF7C22}"/>
              </a:ext>
            </a:extLst>
          </p:cNvPr>
          <p:cNvSpPr txBox="1">
            <a:spLocks/>
          </p:cNvSpPr>
          <p:nvPr/>
        </p:nvSpPr>
        <p:spPr>
          <a:xfrm>
            <a:off x="4693546" y="5798236"/>
            <a:ext cx="936103" cy="365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Example</a:t>
            </a:r>
          </a:p>
        </p:txBody>
      </p:sp>
      <p:sp>
        <p:nvSpPr>
          <p:cNvPr id="8" name="텍스트 개체 틀 9">
            <a:extLst>
              <a:ext uri="{FF2B5EF4-FFF2-40B4-BE49-F238E27FC236}">
                <a16:creationId xmlns:a16="http://schemas.microsoft.com/office/drawing/2014/main" id="{ED482384-891F-BAAB-E2C5-FA39ECC0AB6E}"/>
              </a:ext>
            </a:extLst>
          </p:cNvPr>
          <p:cNvSpPr txBox="1">
            <a:spLocks/>
          </p:cNvSpPr>
          <p:nvPr/>
        </p:nvSpPr>
        <p:spPr>
          <a:xfrm>
            <a:off x="5629649" y="5825070"/>
            <a:ext cx="1750246" cy="365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Conclusion </a:t>
            </a:r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D6C562BA-EFBE-218F-1D93-5C777A786E8D}"/>
              </a:ext>
            </a:extLst>
          </p:cNvPr>
          <p:cNvSpPr/>
          <p:nvPr/>
        </p:nvSpPr>
        <p:spPr>
          <a:xfrm>
            <a:off x="3006404" y="6059357"/>
            <a:ext cx="159423" cy="182574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EF3D9ECF-D64D-1805-3241-8D25EA71F782}"/>
              </a:ext>
            </a:extLst>
          </p:cNvPr>
          <p:cNvSpPr/>
          <p:nvPr/>
        </p:nvSpPr>
        <p:spPr>
          <a:xfrm>
            <a:off x="4372804" y="6062444"/>
            <a:ext cx="159423" cy="182574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A7BC81A0-E386-A071-883D-C4E66E9BEC6A}"/>
              </a:ext>
            </a:extLst>
          </p:cNvPr>
          <p:cNvSpPr/>
          <p:nvPr/>
        </p:nvSpPr>
        <p:spPr>
          <a:xfrm>
            <a:off x="5741193" y="6059357"/>
            <a:ext cx="159423" cy="131711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0859C9CA-3F03-8C63-BC97-D8AF198C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5" y="1070028"/>
            <a:ext cx="1046797" cy="10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65C9B-4856-0A74-F994-EBC2242C37B4}"/>
              </a:ext>
            </a:extLst>
          </p:cNvPr>
          <p:cNvSpPr txBox="1"/>
          <p:nvPr/>
        </p:nvSpPr>
        <p:spPr>
          <a:xfrm>
            <a:off x="2583747" y="1239484"/>
            <a:ext cx="6300192" cy="37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저는 지속 성장 가능성이라고 생각합니다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DEAA0C7-DB09-AC3F-8D59-EDE53BB20BCE}"/>
              </a:ext>
            </a:extLst>
          </p:cNvPr>
          <p:cNvSpPr/>
          <p:nvPr/>
        </p:nvSpPr>
        <p:spPr>
          <a:xfrm>
            <a:off x="683568" y="1229342"/>
            <a:ext cx="1512168" cy="471466"/>
          </a:xfrm>
          <a:prstGeom prst="rect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218EA-E14B-6DC2-E2AE-F2F7FCB76CB0}"/>
              </a:ext>
            </a:extLst>
          </p:cNvPr>
          <p:cNvSpPr txBox="1"/>
          <p:nvPr/>
        </p:nvSpPr>
        <p:spPr>
          <a:xfrm>
            <a:off x="841943" y="1239484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Point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4F5D83C-467A-315F-56CA-33EB0F54946C}"/>
              </a:ext>
            </a:extLst>
          </p:cNvPr>
          <p:cNvSpPr/>
          <p:nvPr/>
        </p:nvSpPr>
        <p:spPr>
          <a:xfrm>
            <a:off x="683568" y="2122714"/>
            <a:ext cx="1512168" cy="471466"/>
          </a:xfrm>
          <a:prstGeom prst="rect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8B84F-59DF-8369-5977-2675BB8C99EE}"/>
              </a:ext>
            </a:extLst>
          </p:cNvPr>
          <p:cNvSpPr txBox="1"/>
          <p:nvPr/>
        </p:nvSpPr>
        <p:spPr>
          <a:xfrm>
            <a:off x="841943" y="2132856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Reason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512BD89-0C40-51D2-277B-1EA12394F3BE}"/>
              </a:ext>
            </a:extLst>
          </p:cNvPr>
          <p:cNvSpPr/>
          <p:nvPr/>
        </p:nvSpPr>
        <p:spPr>
          <a:xfrm>
            <a:off x="734038" y="3778898"/>
            <a:ext cx="1512168" cy="471466"/>
          </a:xfrm>
          <a:prstGeom prst="rect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6B86E5-00CB-C25C-AD14-992452E2D0BA}"/>
              </a:ext>
            </a:extLst>
          </p:cNvPr>
          <p:cNvSpPr txBox="1"/>
          <p:nvPr/>
        </p:nvSpPr>
        <p:spPr>
          <a:xfrm>
            <a:off x="892413" y="3789040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Example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1E057AB-C9CE-D19D-164C-B49BA7F11304}"/>
              </a:ext>
            </a:extLst>
          </p:cNvPr>
          <p:cNvSpPr/>
          <p:nvPr/>
        </p:nvSpPr>
        <p:spPr>
          <a:xfrm>
            <a:off x="734038" y="5374006"/>
            <a:ext cx="1512168" cy="471466"/>
          </a:xfrm>
          <a:prstGeom prst="rect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2F598-75BD-650A-6592-49FC8268093A}"/>
              </a:ext>
            </a:extLst>
          </p:cNvPr>
          <p:cNvSpPr txBox="1"/>
          <p:nvPr/>
        </p:nvSpPr>
        <p:spPr>
          <a:xfrm>
            <a:off x="751019" y="5374006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Conclusion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9396A-2F5B-B8DE-D87C-A300D5982F7C}"/>
              </a:ext>
            </a:extLst>
          </p:cNvPr>
          <p:cNvSpPr txBox="1"/>
          <p:nvPr/>
        </p:nvSpPr>
        <p:spPr>
          <a:xfrm>
            <a:off x="2583747" y="2089723"/>
            <a:ext cx="6300192" cy="133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왜냐하면 그 이유는 세 가지로 정리해서 말씀드릴</a:t>
            </a:r>
            <a:r>
              <a:rPr kumimoji="0" lang="ko-KR" altLang="en-US" sz="1600" b="1" i="0" u="none" strike="noStrike" kern="0" cap="none" spc="0" normalizeH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수 있는데요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첫째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통상적으로 기업의 사명으로 수익 창출을 듭니다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하지만 수익 창출도 기업이 존재해야 가능한 일이라고 생각합니다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우선순위를 바꿔야 합니다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둘째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셋째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3AC80-20EB-6510-2388-4C4736E48491}"/>
              </a:ext>
            </a:extLst>
          </p:cNvPr>
          <p:cNvSpPr txBox="1"/>
          <p:nvPr/>
        </p:nvSpPr>
        <p:spPr>
          <a:xfrm>
            <a:off x="2583747" y="3746171"/>
            <a:ext cx="6300192" cy="133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이러한 견해는 글로벌 기업의 </a:t>
            </a:r>
            <a:r>
              <a:rPr kumimoji="0" lang="ko-KR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행보와도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함께 한다고 생각합니다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'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힘의 이동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'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 저자 제이슨 크리스의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2020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년 핵심 키워드에서도 가장 첫번째로 나오고 있습니다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3867C-E3C7-CCA9-32C0-23248A660D0F}"/>
              </a:ext>
            </a:extLst>
          </p:cNvPr>
          <p:cNvSpPr txBox="1"/>
          <p:nvPr/>
        </p:nvSpPr>
        <p:spPr>
          <a:xfrm>
            <a:off x="2614951" y="5374006"/>
            <a:ext cx="6300192" cy="698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따라서 저는 지속 가능경영이 기업 경영의 핵심이며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지속 가능하지 않다는 것은 실패라는 말과 동일하다고 생각합니다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47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BC748-03EF-72BE-9D38-0D190BF97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B15469-FCBB-BDBB-3964-0E83FF5CA541}"/>
              </a:ext>
            </a:extLst>
          </p:cNvPr>
          <p:cNvSpPr txBox="1"/>
          <p:nvPr/>
        </p:nvSpPr>
        <p:spPr>
          <a:xfrm>
            <a:off x="1060179" y="1834945"/>
            <a:ext cx="711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대학 교육에서 가장 중요하게 고려해야 할 점은 무엇이라고 생각하나요</a:t>
            </a:r>
            <a:r>
              <a:rPr kumimoji="0" lang="en-US" altLang="ko-KR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5C2EEA-B197-FEC3-4238-D702563E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62" y="2980614"/>
            <a:ext cx="1970486" cy="197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16BB0B06-D945-BC33-42ED-F59E7FF850CA}"/>
              </a:ext>
            </a:extLst>
          </p:cNvPr>
          <p:cNvSpPr/>
          <p:nvPr/>
        </p:nvSpPr>
        <p:spPr>
          <a:xfrm>
            <a:off x="3275382" y="5600099"/>
            <a:ext cx="936104" cy="901958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Reason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EB5A3592-0F83-3670-1AEC-2F6DA729B44F}"/>
              </a:ext>
            </a:extLst>
          </p:cNvPr>
          <p:cNvSpPr/>
          <p:nvPr/>
        </p:nvSpPr>
        <p:spPr>
          <a:xfrm>
            <a:off x="1977370" y="5648078"/>
            <a:ext cx="936104" cy="901958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Point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4623AD8-2871-FE11-3297-6D79CE7ABCC5}"/>
              </a:ext>
            </a:extLst>
          </p:cNvPr>
          <p:cNvSpPr/>
          <p:nvPr/>
        </p:nvSpPr>
        <p:spPr>
          <a:xfrm>
            <a:off x="4652744" y="5630388"/>
            <a:ext cx="936104" cy="901958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1375EC4-D211-BD60-DFA7-CE671E3009A8}"/>
              </a:ext>
            </a:extLst>
          </p:cNvPr>
          <p:cNvSpPr/>
          <p:nvPr/>
        </p:nvSpPr>
        <p:spPr>
          <a:xfrm>
            <a:off x="6012160" y="5648078"/>
            <a:ext cx="936104" cy="901958"/>
          </a:xfrm>
          <a:prstGeom prst="ellipse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텍스트 개체 틀 9">
            <a:extLst>
              <a:ext uri="{FF2B5EF4-FFF2-40B4-BE49-F238E27FC236}">
                <a16:creationId xmlns:a16="http://schemas.microsoft.com/office/drawing/2014/main" id="{3717DF1F-BF15-1A88-D975-48F548610316}"/>
              </a:ext>
            </a:extLst>
          </p:cNvPr>
          <p:cNvSpPr txBox="1">
            <a:spLocks/>
          </p:cNvSpPr>
          <p:nvPr/>
        </p:nvSpPr>
        <p:spPr>
          <a:xfrm>
            <a:off x="4693546" y="5798236"/>
            <a:ext cx="936103" cy="365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Example</a:t>
            </a:r>
          </a:p>
        </p:txBody>
      </p:sp>
      <p:sp>
        <p:nvSpPr>
          <p:cNvPr id="8" name="텍스트 개체 틀 9">
            <a:extLst>
              <a:ext uri="{FF2B5EF4-FFF2-40B4-BE49-F238E27FC236}">
                <a16:creationId xmlns:a16="http://schemas.microsoft.com/office/drawing/2014/main" id="{A1FF32C3-5930-4496-AF03-30D88C4CE43A}"/>
              </a:ext>
            </a:extLst>
          </p:cNvPr>
          <p:cNvSpPr txBox="1">
            <a:spLocks/>
          </p:cNvSpPr>
          <p:nvPr/>
        </p:nvSpPr>
        <p:spPr>
          <a:xfrm>
            <a:off x="5629649" y="5825070"/>
            <a:ext cx="1750246" cy="365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Conclusion </a:t>
            </a:r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E4DDDC7E-82FE-AD6F-AC50-319C7EE63B96}"/>
              </a:ext>
            </a:extLst>
          </p:cNvPr>
          <p:cNvSpPr/>
          <p:nvPr/>
        </p:nvSpPr>
        <p:spPr>
          <a:xfrm>
            <a:off x="3006404" y="6059357"/>
            <a:ext cx="159423" cy="182574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0F73C2A1-32F6-F97D-1EED-061C076517F2}"/>
              </a:ext>
            </a:extLst>
          </p:cNvPr>
          <p:cNvSpPr/>
          <p:nvPr/>
        </p:nvSpPr>
        <p:spPr>
          <a:xfrm>
            <a:off x="4372804" y="6062444"/>
            <a:ext cx="159423" cy="182574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99F1E576-B763-5DA3-0312-F40653FC28AF}"/>
              </a:ext>
            </a:extLst>
          </p:cNvPr>
          <p:cNvSpPr/>
          <p:nvPr/>
        </p:nvSpPr>
        <p:spPr>
          <a:xfrm>
            <a:off x="5741193" y="6059357"/>
            <a:ext cx="159423" cy="131711"/>
          </a:xfrm>
          <a:prstGeom prst="right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9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13245F4-23D1-DCA2-61A3-7573371A8A45}"/>
              </a:ext>
            </a:extLst>
          </p:cNvPr>
          <p:cNvSpPr txBox="1"/>
          <p:nvPr/>
        </p:nvSpPr>
        <p:spPr>
          <a:xfrm>
            <a:off x="1043608" y="485116"/>
            <a:ext cx="711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대학 교육에서 가장 중요하게 고려해야 할 점은 무엇이라고 생각하시나요</a:t>
            </a:r>
            <a:r>
              <a:rPr kumimoji="0" lang="en-US" altLang="ko-KR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55694A84-B12E-D518-ED42-84025188BE9D}"/>
              </a:ext>
            </a:extLst>
          </p:cNvPr>
          <p:cNvSpPr/>
          <p:nvPr/>
        </p:nvSpPr>
        <p:spPr>
          <a:xfrm>
            <a:off x="575556" y="2744764"/>
            <a:ext cx="1116124" cy="1045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Reason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3EA7B4B5-3854-A5D8-F41F-06140CFE6DDD}"/>
              </a:ext>
            </a:extLst>
          </p:cNvPr>
          <p:cNvSpPr/>
          <p:nvPr/>
        </p:nvSpPr>
        <p:spPr>
          <a:xfrm>
            <a:off x="575556" y="1268760"/>
            <a:ext cx="1116124" cy="1045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Point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614F882B-6C83-6584-A7FA-EB0355857E28}"/>
              </a:ext>
            </a:extLst>
          </p:cNvPr>
          <p:cNvSpPr/>
          <p:nvPr/>
        </p:nvSpPr>
        <p:spPr>
          <a:xfrm>
            <a:off x="575556" y="4077072"/>
            <a:ext cx="1116124" cy="1045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Example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924596EC-3DAD-3C32-61E8-73483C1263CF}"/>
              </a:ext>
            </a:extLst>
          </p:cNvPr>
          <p:cNvSpPr/>
          <p:nvPr/>
        </p:nvSpPr>
        <p:spPr>
          <a:xfrm>
            <a:off x="583383" y="5413074"/>
            <a:ext cx="1116124" cy="1045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Conclusion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Libor Pesek, Peter Toperczer, Slovak Philharmon-12-베토벤 - 피아노 협주곡 제 5번 '황제' 3악장">
            <a:hlinkClick r:id="" action="ppaction://media"/>
            <a:extLst>
              <a:ext uri="{FF2B5EF4-FFF2-40B4-BE49-F238E27FC236}">
                <a16:creationId xmlns:a16="http://schemas.microsoft.com/office/drawing/2014/main" id="{475C16A8-AB7A-438C-668B-715669E5D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6898168"/>
            <a:ext cx="692104" cy="6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18">
            <a:extLst>
              <a:ext uri="{FF2B5EF4-FFF2-40B4-BE49-F238E27FC236}">
                <a16:creationId xmlns:a16="http://schemas.microsoft.com/office/drawing/2014/main" id="{DC316641-E57B-57EA-5F14-51D1B0D19B5E}"/>
              </a:ext>
            </a:extLst>
          </p:cNvPr>
          <p:cNvSpPr txBox="1">
            <a:spLocks/>
          </p:cNvSpPr>
          <p:nvPr/>
        </p:nvSpPr>
        <p:spPr>
          <a:xfrm>
            <a:off x="4572000" y="4183282"/>
            <a:ext cx="5154632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예를 들어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텍스트 개체 틀 18">
            <a:extLst>
              <a:ext uri="{FF2B5EF4-FFF2-40B4-BE49-F238E27FC236}">
                <a16:creationId xmlns:a16="http://schemas.microsoft.com/office/drawing/2014/main" id="{52DEA066-13A7-1955-8927-80AB0C46D394}"/>
              </a:ext>
            </a:extLst>
          </p:cNvPr>
          <p:cNvSpPr txBox="1">
            <a:spLocks/>
          </p:cNvSpPr>
          <p:nvPr/>
        </p:nvSpPr>
        <p:spPr>
          <a:xfrm>
            <a:off x="4572000" y="3143563"/>
            <a:ext cx="5154632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왜냐하면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텍스트 개체 틀 18">
            <a:extLst>
              <a:ext uri="{FF2B5EF4-FFF2-40B4-BE49-F238E27FC236}">
                <a16:creationId xmlns:a16="http://schemas.microsoft.com/office/drawing/2014/main" id="{9B9B633D-6EF6-B96B-7F9D-80D0FE46293A}"/>
              </a:ext>
            </a:extLst>
          </p:cNvPr>
          <p:cNvSpPr txBox="1">
            <a:spLocks/>
          </p:cNvSpPr>
          <p:nvPr/>
        </p:nvSpPr>
        <p:spPr>
          <a:xfrm>
            <a:off x="4572000" y="2082622"/>
            <a:ext cx="5154632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저는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라고 생각합니다</a:t>
            </a:r>
          </a:p>
        </p:txBody>
      </p:sp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78768FF7-286D-2311-2AE4-A45106EDBE98}"/>
              </a:ext>
            </a:extLst>
          </p:cNvPr>
          <p:cNvSpPr txBox="1">
            <a:spLocks/>
          </p:cNvSpPr>
          <p:nvPr/>
        </p:nvSpPr>
        <p:spPr>
          <a:xfrm>
            <a:off x="4572000" y="5350351"/>
            <a:ext cx="5154632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따라서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텍스트 개체 틀 18">
            <a:extLst>
              <a:ext uri="{FF2B5EF4-FFF2-40B4-BE49-F238E27FC236}">
                <a16:creationId xmlns:a16="http://schemas.microsoft.com/office/drawing/2014/main" id="{E6AD98A0-5959-067C-98EC-EAC5E09DA69D}"/>
              </a:ext>
            </a:extLst>
          </p:cNvPr>
          <p:cNvSpPr txBox="1">
            <a:spLocks/>
          </p:cNvSpPr>
          <p:nvPr/>
        </p:nvSpPr>
        <p:spPr>
          <a:xfrm>
            <a:off x="2123728" y="805521"/>
            <a:ext cx="6085904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쉽고 명쾌하게 논리적으로  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PREC </a:t>
            </a: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말하기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4925FF1-560E-03B1-77B3-20D85F9F2586}"/>
              </a:ext>
            </a:extLst>
          </p:cNvPr>
          <p:cNvSpPr/>
          <p:nvPr/>
        </p:nvSpPr>
        <p:spPr>
          <a:xfrm>
            <a:off x="3465726" y="2126584"/>
            <a:ext cx="792088" cy="748267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요점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382F9A3-88E7-15A8-1BB9-3C0FC7B1CF6B}"/>
              </a:ext>
            </a:extLst>
          </p:cNvPr>
          <p:cNvSpPr/>
          <p:nvPr/>
        </p:nvSpPr>
        <p:spPr>
          <a:xfrm>
            <a:off x="3491880" y="4226080"/>
            <a:ext cx="792088" cy="748267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근거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C34EF3A-91E8-5F27-B6D0-345837F45508}"/>
              </a:ext>
            </a:extLst>
          </p:cNvPr>
          <p:cNvSpPr/>
          <p:nvPr/>
        </p:nvSpPr>
        <p:spPr>
          <a:xfrm>
            <a:off x="3491880" y="5350351"/>
            <a:ext cx="792088" cy="748267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결론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632A69BE-FB42-CBC7-8E8A-EF3A85391AA8}"/>
              </a:ext>
            </a:extLst>
          </p:cNvPr>
          <p:cNvSpPr/>
          <p:nvPr/>
        </p:nvSpPr>
        <p:spPr>
          <a:xfrm>
            <a:off x="3491880" y="3173606"/>
            <a:ext cx="792088" cy="748267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이유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3C3A5E-DA17-0770-1EDC-2B95C5DF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33683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ibor Pesek, Peter Toperczer, Slovak Philharmon-12-베토벤 - 피아노 협주곡 제 5번 '황제' 3악장">
            <a:hlinkClick r:id="" action="ppaction://media"/>
            <a:extLst>
              <a:ext uri="{FF2B5EF4-FFF2-40B4-BE49-F238E27FC236}">
                <a16:creationId xmlns:a16="http://schemas.microsoft.com/office/drawing/2014/main" id="{E5CD64E8-077E-19A4-CD94-E05B39C0E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898168"/>
            <a:ext cx="692104" cy="6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87DDDF2-1409-B929-9E98-24B33B0BD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53" y="3140968"/>
            <a:ext cx="2619292" cy="261929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08F7196-447E-5884-F1B8-85C492EB78A4}"/>
              </a:ext>
            </a:extLst>
          </p:cNvPr>
          <p:cNvSpPr/>
          <p:nvPr/>
        </p:nvSpPr>
        <p:spPr>
          <a:xfrm>
            <a:off x="520077" y="1628800"/>
            <a:ext cx="8103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    당신을 뽑아야 하는 이유를 설명해 보세요</a:t>
            </a:r>
          </a:p>
        </p:txBody>
      </p:sp>
    </p:spTree>
    <p:extLst>
      <p:ext uri="{BB962C8B-B14F-4D97-AF65-F5344CB8AC3E}">
        <p14:creationId xmlns:p14="http://schemas.microsoft.com/office/powerpoint/2010/main" val="429107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18">
            <a:extLst>
              <a:ext uri="{FF2B5EF4-FFF2-40B4-BE49-F238E27FC236}">
                <a16:creationId xmlns:a16="http://schemas.microsoft.com/office/drawing/2014/main" id="{6E60B030-56B9-8AF7-9A4F-689DDDC8D990}"/>
              </a:ext>
            </a:extLst>
          </p:cNvPr>
          <p:cNvSpPr txBox="1">
            <a:spLocks/>
          </p:cNvSpPr>
          <p:nvPr/>
        </p:nvSpPr>
        <p:spPr>
          <a:xfrm>
            <a:off x="3167730" y="4581128"/>
            <a:ext cx="2770896" cy="772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4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Perplexity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6386" name="Picture 2" descr="SKT, 美퍼플렉시티에 140억 투자…AI비서 출격 준비 | 서울경제">
            <a:extLst>
              <a:ext uri="{FF2B5EF4-FFF2-40B4-BE49-F238E27FC236}">
                <a16:creationId xmlns:a16="http://schemas.microsoft.com/office/drawing/2014/main" id="{9563856E-09F4-B76C-5A5E-FCDF2BA40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83" y="1504400"/>
            <a:ext cx="369758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42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68E6DEA-0F5E-15F5-C5CF-40EC102C7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38" y="0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45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2A231E-6B8C-43E2-5BBC-BFA277115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38" y="0"/>
            <a:ext cx="333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14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317373" y="525510"/>
            <a:ext cx="3826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Perplexity </a:t>
            </a: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특징과 장점</a:t>
            </a:r>
            <a:endParaRPr kumimoji="0" lang="en-US" altLang="ko-KR" sz="32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352905" y="229228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3995936" y="2276872"/>
            <a:ext cx="4737300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실시간 정보 접근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352905" y="357246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020629" y="3575708"/>
            <a:ext cx="2358338" cy="878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다양한 정보 출처</a:t>
            </a: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3345284" y="5044676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3995936" y="5066314"/>
            <a:ext cx="3967753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출처 명시를 통한 신뢰성 향상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D239B-42B2-B976-FFB1-91EE989B1ACC}"/>
              </a:ext>
            </a:extLst>
          </p:cNvPr>
          <p:cNvSpPr txBox="1"/>
          <p:nvPr/>
        </p:nvSpPr>
        <p:spPr>
          <a:xfrm>
            <a:off x="4009341" y="5716765"/>
            <a:ext cx="4259499" cy="574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제공되는 답변에 출처가 포함되어 있어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정보의 신뢰성 확보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1E81E-89AB-08C4-0384-6686BD2B73E4}"/>
              </a:ext>
            </a:extLst>
          </p:cNvPr>
          <p:cNvSpPr txBox="1"/>
          <p:nvPr/>
        </p:nvSpPr>
        <p:spPr>
          <a:xfrm>
            <a:off x="3995935" y="2745567"/>
            <a:ext cx="5084159" cy="41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실시간으로 인터넷을 검색하여 최신 뉴스를 포함한 정확한 정보 제공</a:t>
            </a:r>
            <a:endParaRPr kumimoji="0" lang="en-US" altLang="ko-KR" sz="1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1C3D3-F932-A255-C1A0-02F32C7EF341}"/>
              </a:ext>
            </a:extLst>
          </p:cNvPr>
          <p:cNvSpPr txBox="1"/>
          <p:nvPr/>
        </p:nvSpPr>
        <p:spPr>
          <a:xfrm>
            <a:off x="4020629" y="4116293"/>
            <a:ext cx="3986989" cy="574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학술 논문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뉴스 기사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포럼 게시물 등 다양한 출처에서 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정보를 수집하여 종합적인 답변 제공</a:t>
            </a:r>
            <a:endParaRPr kumimoji="0" lang="en-US" altLang="ko-KR" sz="1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074" name="Picture 2" descr="SKT, 美퍼플렉시티에 140억 투자…AI비서 출격 준비 | 서울경제">
            <a:extLst>
              <a:ext uri="{FF2B5EF4-FFF2-40B4-BE49-F238E27FC236}">
                <a16:creationId xmlns:a16="http://schemas.microsoft.com/office/drawing/2014/main" id="{B7742759-5C52-383D-9B37-2C5A24C08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4" y="3408616"/>
            <a:ext cx="1948592" cy="102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5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/>
      <p:bldP spid="38" grpId="0" animBg="1"/>
      <p:bldP spid="41" grpId="0"/>
      <p:bldP spid="5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E469D4F-B00C-032A-4973-209C1E8A452D}"/>
              </a:ext>
            </a:extLst>
          </p:cNvPr>
          <p:cNvSpPr/>
          <p:nvPr/>
        </p:nvSpPr>
        <p:spPr>
          <a:xfrm>
            <a:off x="0" y="1"/>
            <a:ext cx="3923928" cy="6917184"/>
          </a:xfrm>
          <a:prstGeom prst="rect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텍스트 개체 틀 18">
            <a:extLst>
              <a:ext uri="{FF2B5EF4-FFF2-40B4-BE49-F238E27FC236}">
                <a16:creationId xmlns:a16="http://schemas.microsoft.com/office/drawing/2014/main" id="{5ED903B6-C7B5-436D-BD78-044E2D3EC76D}"/>
              </a:ext>
            </a:extLst>
          </p:cNvPr>
          <p:cNvSpPr txBox="1">
            <a:spLocks/>
          </p:cNvSpPr>
          <p:nvPr/>
        </p:nvSpPr>
        <p:spPr>
          <a:xfrm>
            <a:off x="-864173" y="6614869"/>
            <a:ext cx="6048672" cy="27246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03</a:t>
            </a:r>
          </a:p>
        </p:txBody>
      </p:sp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7E5A92EA-26E7-19CF-7DAB-C05953F2573F}"/>
              </a:ext>
            </a:extLst>
          </p:cNvPr>
          <p:cNvSpPr txBox="1">
            <a:spLocks/>
          </p:cNvSpPr>
          <p:nvPr/>
        </p:nvSpPr>
        <p:spPr>
          <a:xfrm>
            <a:off x="3635896" y="2923981"/>
            <a:ext cx="5882635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실전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! </a:t>
            </a: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프레젠테이션 스킬  업</a:t>
            </a:r>
          </a:p>
        </p:txBody>
      </p:sp>
      <p:pic>
        <p:nvPicPr>
          <p:cNvPr id="2" name="스마트하게 생각하고 결정하는 법">
            <a:hlinkClick r:id="" action="ppaction://media"/>
            <a:extLst>
              <a:ext uri="{FF2B5EF4-FFF2-40B4-BE49-F238E27FC236}">
                <a16:creationId xmlns:a16="http://schemas.microsoft.com/office/drawing/2014/main" id="{BA9C86B5-D49D-748B-5474-725EA0F08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7367614"/>
            <a:ext cx="609600" cy="609600"/>
          </a:xfrm>
          <a:prstGeom prst="rect">
            <a:avLst/>
          </a:prstGeom>
        </p:spPr>
      </p:pic>
      <p:sp>
        <p:nvSpPr>
          <p:cNvPr id="7" name="텍스트 개체 틀 18">
            <a:extLst>
              <a:ext uri="{FF2B5EF4-FFF2-40B4-BE49-F238E27FC236}">
                <a16:creationId xmlns:a16="http://schemas.microsoft.com/office/drawing/2014/main" id="{0E961CF4-F862-FEA6-4ADC-97B1959F634E}"/>
              </a:ext>
            </a:extLst>
          </p:cNvPr>
          <p:cNvSpPr txBox="1">
            <a:spLocks/>
          </p:cNvSpPr>
          <p:nvPr/>
        </p:nvSpPr>
        <p:spPr>
          <a:xfrm>
            <a:off x="161764" y="1215770"/>
            <a:ext cx="3600400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Delivery</a:t>
            </a:r>
          </a:p>
        </p:txBody>
      </p:sp>
    </p:spTree>
    <p:extLst>
      <p:ext uri="{BB962C8B-B14F-4D97-AF65-F5344CB8AC3E}">
        <p14:creationId xmlns:p14="http://schemas.microsoft.com/office/powerpoint/2010/main" val="196963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1265160" y="1273484"/>
            <a:ext cx="6782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청중의 마음을 움직이는 프레젠테이션 핵심 포인트 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227A37AE-5558-49F5-A085-CEB5C54AFCBE}"/>
              </a:ext>
            </a:extLst>
          </p:cNvPr>
          <p:cNvSpPr/>
          <p:nvPr/>
        </p:nvSpPr>
        <p:spPr>
          <a:xfrm>
            <a:off x="781128" y="2669056"/>
            <a:ext cx="1958037" cy="1958037"/>
          </a:xfrm>
          <a:prstGeom prst="ellipse">
            <a:avLst/>
          </a:prstGeom>
          <a:solidFill>
            <a:srgbClr val="FFCD64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B8F384E-16D1-4454-8EB4-C228C3AC3CAF}"/>
              </a:ext>
            </a:extLst>
          </p:cNvPr>
          <p:cNvSpPr/>
          <p:nvPr/>
        </p:nvSpPr>
        <p:spPr>
          <a:xfrm>
            <a:off x="3592981" y="2669056"/>
            <a:ext cx="1958037" cy="1958037"/>
          </a:xfrm>
          <a:prstGeom prst="ellipse">
            <a:avLst/>
          </a:prstGeom>
          <a:solidFill>
            <a:srgbClr val="F98E2D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4EEF2811-D127-4165-BFA7-9D8ACD8E669E}"/>
              </a:ext>
            </a:extLst>
          </p:cNvPr>
          <p:cNvSpPr/>
          <p:nvPr/>
        </p:nvSpPr>
        <p:spPr>
          <a:xfrm>
            <a:off x="6404834" y="2669056"/>
            <a:ext cx="1958037" cy="1958037"/>
          </a:xfrm>
          <a:prstGeom prst="ellipse">
            <a:avLst/>
          </a:prstGeom>
          <a:solidFill>
            <a:srgbClr val="06A1C6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841939" y="5181578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인상적인 오프닝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3627987" y="5181578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설득력 있는 본론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76BAE-492F-9E3C-FC6F-F69752716BE1}"/>
              </a:ext>
            </a:extLst>
          </p:cNvPr>
          <p:cNvSpPr txBox="1"/>
          <p:nvPr/>
        </p:nvSpPr>
        <p:spPr>
          <a:xfrm>
            <a:off x="6638455" y="5167946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정리된 </a:t>
            </a:r>
            <a:r>
              <a:rPr kumimoji="0" lang="ko-KR" altLang="en-US" sz="2000" b="1" i="0" u="none" strike="noStrike" kern="1200" cap="none" spc="-150" normalizeH="0" baseline="0" noProof="0" dirty="0" err="1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클로징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8F844AD-45D2-D151-38B7-088B7C36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5148" y="3182580"/>
            <a:ext cx="1002653" cy="100265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4274680-3C7B-8759-83A6-7958C7339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191336"/>
            <a:ext cx="1093572" cy="109357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B28F2A7-FC0C-EFB2-8FB7-3D8FFA6F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60" y="3144223"/>
            <a:ext cx="1069879" cy="106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48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4716016" y="3428999"/>
            <a:ext cx="3550972" cy="11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청중의 관심을 확실히 유도하는 </a:t>
            </a:r>
            <a:endParaRPr kumimoji="0" lang="en-US" altLang="ko-KR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오프닝 멘트 만드는 법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4932040" y="2031230"/>
            <a:ext cx="2869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Opening</a:t>
            </a:r>
            <a:endParaRPr kumimoji="0" lang="ko-KR" altLang="en-US" sz="5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69D2C969-83ED-9397-1337-E6CF75A5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2492895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4111133" y="2420888"/>
            <a:ext cx="4378122" cy="3113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청중</a:t>
            </a:r>
          </a:p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화자의 전문성과 신뢰도에 대한 첫 이미지가 형성되는 순간</a:t>
            </a:r>
            <a:endParaRPr kumimoji="0" lang="en-US" altLang="ko-KR" sz="1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내용에 대한 경청여부</a:t>
            </a:r>
            <a:r>
              <a:rPr kumimoji="0" lang="en-US" altLang="ko-KR" sz="1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화자에 대한 태도가 결정되는 순간</a:t>
            </a:r>
          </a:p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화자</a:t>
            </a:r>
            <a:endParaRPr kumimoji="0" lang="en-US" altLang="ko-KR" sz="2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화자가 가장 긴장하는 시간</a:t>
            </a:r>
            <a:endParaRPr kumimoji="0" lang="en-US" altLang="ko-KR" sz="1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전체 분위기의 방향성이 결정되는 순간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69D2C969-83ED-9397-1337-E6CF75A5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780928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23D299-F057-C1D2-C6BD-4775174A4B6F}"/>
              </a:ext>
            </a:extLst>
          </p:cNvPr>
          <p:cNvSpPr txBox="1"/>
          <p:nvPr/>
        </p:nvSpPr>
        <p:spPr>
          <a:xfrm>
            <a:off x="2195736" y="908720"/>
            <a:ext cx="424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오프닝 멘트가 중요한 이유</a:t>
            </a:r>
          </a:p>
        </p:txBody>
      </p:sp>
    </p:spTree>
    <p:extLst>
      <p:ext uri="{BB962C8B-B14F-4D97-AF65-F5344CB8AC3E}">
        <p14:creationId xmlns:p14="http://schemas.microsoft.com/office/powerpoint/2010/main" val="404997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69D2C969-83ED-9397-1337-E6CF75A5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352" y="2871846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BBFC9-343C-3B8B-881F-E9D16CC5ABFE}"/>
              </a:ext>
            </a:extLst>
          </p:cNvPr>
          <p:cNvSpPr txBox="1"/>
          <p:nvPr/>
        </p:nvSpPr>
        <p:spPr>
          <a:xfrm>
            <a:off x="2051720" y="823825"/>
            <a:ext cx="8578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오프닝은 관심 유도와 공감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1A6A60-3B41-4C70-92F0-81F5349EE0D4}"/>
              </a:ext>
            </a:extLst>
          </p:cNvPr>
          <p:cNvSpPr txBox="1"/>
          <p:nvPr/>
        </p:nvSpPr>
        <p:spPr>
          <a:xfrm>
            <a:off x="1010355" y="5098499"/>
            <a:ext cx="2082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호오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그렇군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8D8F5052-AFC4-C186-9583-95449B183271}"/>
              </a:ext>
            </a:extLst>
          </p:cNvPr>
          <p:cNvSpPr/>
          <p:nvPr/>
        </p:nvSpPr>
        <p:spPr>
          <a:xfrm>
            <a:off x="3918818" y="2374813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F3DD4-FD74-DBF4-AD30-5DD26C2A08A2}"/>
              </a:ext>
            </a:extLst>
          </p:cNvPr>
          <p:cNvSpPr txBox="1"/>
          <p:nvPr/>
        </p:nvSpPr>
        <p:spPr>
          <a:xfrm>
            <a:off x="4550582" y="2422027"/>
            <a:ext cx="4183518" cy="43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관심 유도 가능한 새로운 사실 </a:t>
            </a:r>
            <a:r>
              <a:rPr kumimoji="0" lang="en-US" altLang="ko-KR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&amp;</a:t>
            </a: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질문</a:t>
            </a: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9800958-9EC7-B368-AA72-3904EC5924A0}"/>
              </a:ext>
            </a:extLst>
          </p:cNvPr>
          <p:cNvSpPr/>
          <p:nvPr/>
        </p:nvSpPr>
        <p:spPr>
          <a:xfrm>
            <a:off x="3918818" y="3654993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4699F-8FEC-8F3E-849B-42F176350FE9}"/>
              </a:ext>
            </a:extLst>
          </p:cNvPr>
          <p:cNvSpPr txBox="1"/>
          <p:nvPr/>
        </p:nvSpPr>
        <p:spPr>
          <a:xfrm>
            <a:off x="4550582" y="3580159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4FF1430-F980-9334-1EFA-CAEB15345AFC}"/>
              </a:ext>
            </a:extLst>
          </p:cNvPr>
          <p:cNvSpPr/>
          <p:nvPr/>
        </p:nvSpPr>
        <p:spPr>
          <a:xfrm>
            <a:off x="3918818" y="493517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2CFF9-5FF8-D16B-D9C5-E7FAE82DF76B}"/>
              </a:ext>
            </a:extLst>
          </p:cNvPr>
          <p:cNvSpPr txBox="1"/>
          <p:nvPr/>
        </p:nvSpPr>
        <p:spPr>
          <a:xfrm>
            <a:off x="4572000" y="4985358"/>
            <a:ext cx="4320480" cy="44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정리된 느낌으로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로직트리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활용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E9EFD2A-67CD-11E0-A0C7-6A661BFF77BA}"/>
              </a:ext>
            </a:extLst>
          </p:cNvPr>
          <p:cNvCxnSpPr/>
          <p:nvPr/>
        </p:nvCxnSpPr>
        <p:spPr>
          <a:xfrm>
            <a:off x="3734323" y="3326791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E235DC31-3AF9-02FD-FAA8-964F64C7D262}"/>
              </a:ext>
            </a:extLst>
          </p:cNvPr>
          <p:cNvCxnSpPr/>
          <p:nvPr/>
        </p:nvCxnSpPr>
        <p:spPr>
          <a:xfrm>
            <a:off x="3716250" y="4631832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E5946B-F0FE-8E65-C116-AF4C3C53A37D}"/>
              </a:ext>
            </a:extLst>
          </p:cNvPr>
          <p:cNvSpPr txBox="1"/>
          <p:nvPr/>
        </p:nvSpPr>
        <p:spPr>
          <a:xfrm>
            <a:off x="4572000" y="3654993"/>
            <a:ext cx="1646605" cy="43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공감대 형성 </a:t>
            </a:r>
          </a:p>
        </p:txBody>
      </p:sp>
    </p:spTree>
    <p:extLst>
      <p:ext uri="{BB962C8B-B14F-4D97-AF65-F5344CB8AC3E}">
        <p14:creationId xmlns:p14="http://schemas.microsoft.com/office/powerpoint/2010/main" val="59422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/>
      <p:bldP spid="8" grpId="0" animBg="1"/>
      <p:bldP spid="10" grpId="0" animBg="1"/>
      <p:bldP spid="11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11560" y="1827058"/>
            <a:ext cx="7416824" cy="562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안녕하세요 미래를 품고 세계를 여는 대학 한양여자대학교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OO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학과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OOO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입니다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오늘 저는 우리 앞에 놓여진 절박한 문제인 기후 위기에 대해 말씀드려보려 합니다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여러분 이번 여름 어떻게 보내셨나요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굉장히 더우셨죠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올해는 기상관측이래 가장 더운 해였다고 합니다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문제는 지구 온난화로 인해 내년 내후년 앞으로 더욱 더워질 것이라는 점입니다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지구가 많이 아픕니다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한마디로 기후 위기의 시대인데요 기후위기에 대해 우리가 쉽게 이해할 수 있도록 환경학자들이 숫자로 정리한 사례가 있어서 소개해 드리겠습니다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현재 기후위기 상황을 보면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초에 히로시마 원자폭탄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5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개가 터질 때 생기는 에너지가 우주로 빠져나가지 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못하고 지구에 잡혀 있다고 합니다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지금 말씀드리고 있는 이 순간도 계속 히로시마 원폭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5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개의 에너지가 지구에 쌓이고 있다는 거죠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화석연료 사용으로 발생한 온실 가스가 매일 지구로 들어오는 햇빛이 우주로 못 나가도록 잡고 있어 지구는 지글지글 끓습니다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앞으로는 더 뜨거워질 것이고요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참으로 절박한 기후 위기시대를 우리는 어떻게 대응할 것인가 대응 방안을 세가지로 정리해 보았습니다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먼저 첫번째는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….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0F210-B655-8884-CC4E-8C6BFA443E45}"/>
              </a:ext>
            </a:extLst>
          </p:cNvPr>
          <p:cNvSpPr txBox="1"/>
          <p:nvPr/>
        </p:nvSpPr>
        <p:spPr>
          <a:xfrm>
            <a:off x="611560" y="692696"/>
            <a:ext cx="2448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오프닝 예문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BDED8BC5-D0C6-F40A-F3F6-C33E97294808}"/>
              </a:ext>
            </a:extLst>
          </p:cNvPr>
          <p:cNvSpPr/>
          <p:nvPr/>
        </p:nvSpPr>
        <p:spPr>
          <a:xfrm>
            <a:off x="6029002" y="381299"/>
            <a:ext cx="286076" cy="300623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105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79F61-E1A4-702D-84BD-CBC5C8934A55}"/>
              </a:ext>
            </a:extLst>
          </p:cNvPr>
          <p:cNvSpPr txBox="1"/>
          <p:nvPr/>
        </p:nvSpPr>
        <p:spPr>
          <a:xfrm>
            <a:off x="6337491" y="221835"/>
            <a:ext cx="2123658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관심 유도 가능한 새로운 사실 </a:t>
            </a:r>
            <a:r>
              <a:rPr kumimoji="0" lang="en-US" altLang="ko-KR" sz="105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&amp;</a:t>
            </a:r>
            <a:r>
              <a:rPr kumimoji="0" lang="ko-KR" altLang="en-US" sz="105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질문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8A631C6C-57C2-F1C0-6BA0-02C882E083D1}"/>
              </a:ext>
            </a:extLst>
          </p:cNvPr>
          <p:cNvSpPr/>
          <p:nvPr/>
        </p:nvSpPr>
        <p:spPr>
          <a:xfrm>
            <a:off x="6051239" y="796995"/>
            <a:ext cx="286076" cy="300623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105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C862A6-B0B0-B415-9080-5890214926C9}"/>
              </a:ext>
            </a:extLst>
          </p:cNvPr>
          <p:cNvSpPr txBox="1"/>
          <p:nvPr/>
        </p:nvSpPr>
        <p:spPr>
          <a:xfrm>
            <a:off x="5205720" y="1414042"/>
            <a:ext cx="216085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3084DFB2-1DF9-E756-74EB-8C23A4AE258B}"/>
              </a:ext>
            </a:extLst>
          </p:cNvPr>
          <p:cNvSpPr/>
          <p:nvPr/>
        </p:nvSpPr>
        <p:spPr>
          <a:xfrm>
            <a:off x="6057984" y="1233317"/>
            <a:ext cx="286076" cy="300623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105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B9DDD4-BCED-0008-1976-DAB229814BD9}"/>
              </a:ext>
            </a:extLst>
          </p:cNvPr>
          <p:cNvSpPr txBox="1"/>
          <p:nvPr/>
        </p:nvSpPr>
        <p:spPr>
          <a:xfrm>
            <a:off x="6372200" y="1114081"/>
            <a:ext cx="4320480" cy="419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 </a:t>
            </a:r>
            <a:r>
              <a:rPr kumimoji="0" lang="ko-KR" alt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로직트리</a:t>
            </a: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활용</a:t>
            </a:r>
            <a:endParaRPr kumimoji="0" lang="en-US" altLang="ko-KR" sz="105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C9BC9-E9D0-5199-E49B-A62F81507070}"/>
              </a:ext>
            </a:extLst>
          </p:cNvPr>
          <p:cNvSpPr txBox="1"/>
          <p:nvPr/>
        </p:nvSpPr>
        <p:spPr>
          <a:xfrm>
            <a:off x="6337315" y="677780"/>
            <a:ext cx="954107" cy="41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공감대 형성 </a:t>
            </a:r>
          </a:p>
        </p:txBody>
      </p:sp>
    </p:spTree>
    <p:extLst>
      <p:ext uri="{BB962C8B-B14F-4D97-AF65-F5344CB8AC3E}">
        <p14:creationId xmlns:p14="http://schemas.microsoft.com/office/powerpoint/2010/main" val="66820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4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48EA9BD-FE2B-C003-24F4-F28B0F71988E}"/>
              </a:ext>
            </a:extLst>
          </p:cNvPr>
          <p:cNvSpPr/>
          <p:nvPr/>
        </p:nvSpPr>
        <p:spPr>
          <a:xfrm>
            <a:off x="1016396" y="620688"/>
            <a:ext cx="8103844" cy="295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저의 강점은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성실함입니다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교내에서도 교외 활동에서도 모범이 된다는 평가를 받아 왔습니다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특히 이 직무에서 제 성실함이 큰 의미가 있을 거라 생각합니다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무엇이든 시켜 주신다면 최선을 다해서 일을 진행하도록 하겠습니다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8B7DB3E-1FBC-063F-EFC0-4B5DA0E2A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61048"/>
            <a:ext cx="2582111" cy="25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기술 혁신으로 막지 못할 기후위기…'지구의 한계' 안에서 살아야">
            <a:extLst>
              <a:ext uri="{FF2B5EF4-FFF2-40B4-BE49-F238E27FC236}">
                <a16:creationId xmlns:a16="http://schemas.microsoft.com/office/drawing/2014/main" id="{AB737200-450F-34F8-3FA4-42A3968EC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5496"/>
            <a:ext cx="9433048" cy="94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0A2305-DAB3-A5C4-784F-CCB1D93C7285}"/>
              </a:ext>
            </a:extLst>
          </p:cNvPr>
          <p:cNvSpPr txBox="1"/>
          <p:nvPr/>
        </p:nvSpPr>
        <p:spPr>
          <a:xfrm>
            <a:off x="539552" y="1862120"/>
            <a:ext cx="5544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기후 위기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우리는 어떻게 대응할 것인가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`</a:t>
            </a:r>
            <a:endParaRPr lang="ko-KR" altLang="en-US" sz="3200" dirty="0">
              <a:solidFill>
                <a:srgbClr val="0331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13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경향포토]서울지역 폭염경보 - 경향신문">
            <a:extLst>
              <a:ext uri="{FF2B5EF4-FFF2-40B4-BE49-F238E27FC236}">
                <a16:creationId xmlns:a16="http://schemas.microsoft.com/office/drawing/2014/main" id="{04E41BC0-3CD0-EE97-B21C-B2E0B1B7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098"/>
            <a:ext cx="12570159" cy="755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85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코앞에 닥친 기후 위기, 우리의 남은 과제는...">
            <a:extLst>
              <a:ext uri="{FF2B5EF4-FFF2-40B4-BE49-F238E27FC236}">
                <a16:creationId xmlns:a16="http://schemas.microsoft.com/office/drawing/2014/main" id="{88C8D615-E25B-0306-10C6-25D4F4BF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0"/>
            <a:ext cx="1055010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7254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66417B0-A984-76B5-30DB-FF98AECEC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"/>
            <a:ext cx="10369152" cy="69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00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기후위기, 정부 노력 중요한데..거꾸로 가는 정책” &lt; 오늘이슈초점 &lt; 투데이슈 &lt; 기사본문 - 투데이서경">
            <a:extLst>
              <a:ext uri="{FF2B5EF4-FFF2-40B4-BE49-F238E27FC236}">
                <a16:creationId xmlns:a16="http://schemas.microsoft.com/office/drawing/2014/main" id="{94981CC3-A5EB-0221-FFFB-03E51513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80" y="-171400"/>
            <a:ext cx="10791414" cy="71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749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4094555" y="3465231"/>
            <a:ext cx="4123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&amp; 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구체적 방안으로 설득하라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5220072" y="203123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본론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69D2C969-83ED-9397-1337-E6CF75A5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2492895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572956" y="654115"/>
            <a:ext cx="367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설득력 있는 본론 내용 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546865" y="2298672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200047" y="2348880"/>
            <a:ext cx="2329805" cy="43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 </a:t>
            </a:r>
            <a:r>
              <a:rPr kumimoji="0" lang="en-US" altLang="ko-KR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PREC </a:t>
            </a: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스피치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546865" y="3578852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178629" y="3504018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3546865" y="4859030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4178629" y="4925156"/>
            <a:ext cx="4919937" cy="843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신뢰할 만한 구체적인 데이터 제시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숫자를 붙이기  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B5C88485-55E1-4518-B334-B9AC8F4F7CE3}"/>
              </a:ext>
            </a:extLst>
          </p:cNvPr>
          <p:cNvCxnSpPr/>
          <p:nvPr/>
        </p:nvCxnSpPr>
        <p:spPr>
          <a:xfrm>
            <a:off x="3362370" y="3250650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85D9ED4-CE9C-48AE-8A74-698288458171}"/>
              </a:ext>
            </a:extLst>
          </p:cNvPr>
          <p:cNvCxnSpPr/>
          <p:nvPr/>
        </p:nvCxnSpPr>
        <p:spPr>
          <a:xfrm>
            <a:off x="3344297" y="4555691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200047" y="3585584"/>
            <a:ext cx="4876656" cy="1206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주요 내용에는 숫자를 붙이기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(3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 로직 트리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첫 번째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..  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두 번째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..  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 번째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.. </a:t>
            </a: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2348C9-B641-8704-B9E7-9EAA1167A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763" y="2924944"/>
            <a:ext cx="1766178" cy="17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37" grpId="0" animBg="1"/>
      <p:bldP spid="38" grpId="0" animBg="1"/>
      <p:bldP spid="41" grpId="0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ED127-ACE0-F72C-07D9-FE3F850883BD}"/>
              </a:ext>
            </a:extLst>
          </p:cNvPr>
          <p:cNvSpPr txBox="1"/>
          <p:nvPr/>
        </p:nvSpPr>
        <p:spPr>
          <a:xfrm>
            <a:off x="4675814" y="2536448"/>
            <a:ext cx="321594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수치화 </a:t>
            </a: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해서 </a:t>
            </a:r>
            <a:endParaRPr kumimoji="0" lang="en-US" altLang="ko-KR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스피치하기 </a:t>
            </a:r>
            <a:r>
              <a:rPr kumimoji="0" lang="en-US" altLang="ko-KR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88D2C-3AF3-AF47-A425-9565E8372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36448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74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ED127-ACE0-F72C-07D9-FE3F850883BD}"/>
              </a:ext>
            </a:extLst>
          </p:cNvPr>
          <p:cNvSpPr txBox="1"/>
          <p:nvPr/>
        </p:nvSpPr>
        <p:spPr>
          <a:xfrm>
            <a:off x="2911121" y="1124743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수치화</a:t>
            </a: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해서 스피치하기 </a:t>
            </a:r>
            <a:r>
              <a:rPr kumimoji="0" lang="en-US" altLang="ko-KR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2F9BBC-C554-DBF2-9A83-400278FBFBD6}"/>
              </a:ext>
            </a:extLst>
          </p:cNvPr>
          <p:cNvSpPr txBox="1"/>
          <p:nvPr/>
        </p:nvSpPr>
        <p:spPr>
          <a:xfrm>
            <a:off x="645214" y="2721322"/>
            <a:ext cx="3675980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거의 다했다</a:t>
            </a:r>
            <a:r>
              <a:rPr kumimoji="0" lang="en-US" altLang="ko-KR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잠깐이면</a:t>
            </a:r>
            <a:r>
              <a:rPr kumimoji="0" lang="en-US" altLang="ko-KR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곧</a:t>
            </a:r>
            <a:r>
              <a:rPr kumimoji="0" lang="en-US" altLang="ko-KR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 </a:t>
            </a:r>
            <a:r>
              <a:rPr kumimoji="0" lang="ko-KR" altLang="en-US" sz="1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얼마 후</a:t>
            </a:r>
            <a:endParaRPr kumimoji="0" lang="en-US" altLang="ko-KR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E2ACD-6C74-0018-CBFA-E3E63AFA3526}"/>
              </a:ext>
            </a:extLst>
          </p:cNvPr>
          <p:cNvSpPr txBox="1"/>
          <p:nvPr/>
        </p:nvSpPr>
        <p:spPr>
          <a:xfrm>
            <a:off x="5353915" y="2721322"/>
            <a:ext cx="3476730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오전 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시까지</a:t>
            </a:r>
            <a:endParaRPr kumimoji="0" lang="en-US" altLang="ko-KR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30799AA-BF31-8860-95BC-259B0830FB21}"/>
              </a:ext>
            </a:extLst>
          </p:cNvPr>
          <p:cNvCxnSpPr>
            <a:cxnSpLocks/>
          </p:cNvCxnSpPr>
          <p:nvPr/>
        </p:nvCxnSpPr>
        <p:spPr>
          <a:xfrm>
            <a:off x="4688210" y="2348880"/>
            <a:ext cx="0" cy="3600400"/>
          </a:xfrm>
          <a:prstGeom prst="line">
            <a:avLst/>
          </a:prstGeom>
          <a:ln w="28575">
            <a:solidFill>
              <a:srgbClr val="03315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18B2182-5B88-5C0E-025F-957957D5F33D}"/>
              </a:ext>
            </a:extLst>
          </p:cNvPr>
          <p:cNvSpPr txBox="1"/>
          <p:nvPr/>
        </p:nvSpPr>
        <p:spPr>
          <a:xfrm>
            <a:off x="679378" y="3526470"/>
            <a:ext cx="3675980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상당히 많은 업체가 참석했다</a:t>
            </a:r>
            <a:endParaRPr kumimoji="0" lang="en-US" altLang="ko-KR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0F74E-924C-A99E-5BD2-48B5C72FA1E4}"/>
              </a:ext>
            </a:extLst>
          </p:cNvPr>
          <p:cNvSpPr txBox="1"/>
          <p:nvPr/>
        </p:nvSpPr>
        <p:spPr>
          <a:xfrm>
            <a:off x="645214" y="4328323"/>
            <a:ext cx="3675980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꽤 오랜 시간 진행되었습니다</a:t>
            </a:r>
            <a:endParaRPr kumimoji="0" lang="en-US" altLang="ko-KR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D6B6E-086C-2656-4A31-3754C0575424}"/>
              </a:ext>
            </a:extLst>
          </p:cNvPr>
          <p:cNvSpPr txBox="1"/>
          <p:nvPr/>
        </p:nvSpPr>
        <p:spPr>
          <a:xfrm>
            <a:off x="645214" y="5130176"/>
            <a:ext cx="3675980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저장용량이 매우 큽니다</a:t>
            </a:r>
            <a:endParaRPr kumimoji="0" lang="en-US" altLang="ko-KR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F514B-374F-20CE-7277-4A365AD7538F}"/>
              </a:ext>
            </a:extLst>
          </p:cNvPr>
          <p:cNvSpPr txBox="1"/>
          <p:nvPr/>
        </p:nvSpPr>
        <p:spPr>
          <a:xfrm>
            <a:off x="5353915" y="3526470"/>
            <a:ext cx="3476730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약 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120</a:t>
            </a: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 업체가 참석했다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62B9A-E8CA-05EC-1EF6-06B4BBA66364}"/>
              </a:ext>
            </a:extLst>
          </p:cNvPr>
          <p:cNvSpPr txBox="1"/>
          <p:nvPr/>
        </p:nvSpPr>
        <p:spPr>
          <a:xfrm>
            <a:off x="5353915" y="4328323"/>
            <a:ext cx="3476730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</a:t>
            </a: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시간동안 진행되었습니다</a:t>
            </a:r>
            <a:endParaRPr kumimoji="0" lang="en-US" altLang="ko-KR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8844D-8E3A-B654-3681-D7C38DF09549}"/>
              </a:ext>
            </a:extLst>
          </p:cNvPr>
          <p:cNvSpPr txBox="1"/>
          <p:nvPr/>
        </p:nvSpPr>
        <p:spPr>
          <a:xfrm>
            <a:off x="5353915" y="5130176"/>
            <a:ext cx="3476730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저장 용량이 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50GB</a:t>
            </a: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입니다</a:t>
            </a:r>
            <a:endParaRPr kumimoji="0" lang="en-US" altLang="ko-KR" sz="1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2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8" grpId="0"/>
      <p:bldP spid="9" grpId="0"/>
      <p:bldP spid="10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572956" y="654115"/>
            <a:ext cx="367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설득력 있는 본론 내용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3692241" y="1700808"/>
            <a:ext cx="4889800" cy="1585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 </a:t>
            </a:r>
            <a:r>
              <a:rPr kumimoji="0" lang="en-US" altLang="ko-KR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PREC </a:t>
            </a:r>
            <a:r>
              <a:rPr kumimoji="0" lang="ko-KR" altLang="en-US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스피치 </a:t>
            </a:r>
            <a:r>
              <a:rPr kumimoji="0" lang="en-US" altLang="ko-KR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+</a:t>
            </a: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구체적 데이터 제시 </a:t>
            </a:r>
            <a:r>
              <a:rPr kumimoji="0" lang="en-US" altLang="ko-KR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&amp; </a:t>
            </a:r>
            <a:r>
              <a:rPr kumimoji="0" lang="ko-KR" altLang="en-US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주요 내용에 숫자를 붙이기</a:t>
            </a: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9B8CB7-1C4E-9622-F416-08C2D341733E}"/>
              </a:ext>
            </a:extLst>
          </p:cNvPr>
          <p:cNvSpPr txBox="1"/>
          <p:nvPr/>
        </p:nvSpPr>
        <p:spPr>
          <a:xfrm>
            <a:off x="3692241" y="3537014"/>
            <a:ext cx="5303375" cy="3662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spc="-13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올해 미국 연준에서 </a:t>
            </a:r>
            <a:r>
              <a:rPr lang="en-US" altLang="ko-KR" sz="1100" b="1" spc="-13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0.5% </a:t>
            </a:r>
            <a:r>
              <a:rPr lang="ko-KR" altLang="en-US" sz="1100" b="1" spc="-13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금리 인하를 단행한다면 </a:t>
            </a:r>
            <a:r>
              <a:rPr kumimoji="0" lang="ko-KR" altLang="en-US" sz="11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저는 주식 시장이 </a:t>
            </a:r>
            <a:r>
              <a:rPr kumimoji="0" lang="en-US" altLang="ko-KR" sz="11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10% </a:t>
            </a:r>
            <a:r>
              <a:rPr kumimoji="0" lang="ko-KR" altLang="en-US" sz="11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정도 상승할 것이라고 생각합니다</a:t>
            </a:r>
            <a:endParaRPr kumimoji="0" lang="en-US" altLang="ko-KR" sz="11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100" b="1" spc="-13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(</a:t>
            </a:r>
            <a:r>
              <a:rPr kumimoji="0" lang="ko-KR" altLang="en-US" sz="11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왜냐하면</a:t>
            </a:r>
            <a:r>
              <a:rPr kumimoji="0" lang="en-US" altLang="ko-KR" sz="11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)</a:t>
            </a:r>
            <a:r>
              <a:rPr kumimoji="0" lang="ko-KR" altLang="en-US" sz="11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제가 그렇게 생각하는 </a:t>
            </a: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이유는 세가지로 정리해서 말씀드릴 수 있겠는데요</a:t>
            </a:r>
            <a:endParaRPr kumimoji="0" lang="en-US" altLang="ko-KR" sz="1100" b="1" i="0" u="none" strike="noStrike" kern="1200" cap="none" spc="-130" normalizeH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100" b="1" spc="-13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첫 </a:t>
            </a:r>
            <a:r>
              <a:rPr kumimoji="0" lang="ko-KR" altLang="en-US" sz="1100" b="1" i="0" u="none" strike="noStrike" kern="1200" cap="none" spc="-130" normalizeH="0" noProof="0" dirty="0" err="1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번째로</a:t>
            </a: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금리를 인하하게 되면 시장의 유동성이 풍부해지기 때문입니다</a:t>
            </a:r>
            <a:endParaRPr kumimoji="0" lang="en-US" altLang="ko-KR" sz="1100" b="1" i="0" u="none" strike="noStrike" kern="1200" cap="none" spc="-130" normalizeH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100" b="1" i="0" u="none" strike="noStrike" kern="1200" cap="none" spc="-130" normalizeH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최근 공신력 있는 기관에서 조사한 결과에서  근거를 찾아 볼 수 있는데요</a:t>
            </a:r>
            <a:endParaRPr kumimoji="0" lang="en-US" altLang="ko-KR" sz="1100" b="1" i="0" u="none" strike="noStrike" kern="1200" cap="none" spc="-130" normalizeH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2024</a:t>
            </a: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년 </a:t>
            </a:r>
            <a:r>
              <a:rPr kumimoji="0" lang="en-US" altLang="ko-KR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7</a:t>
            </a:r>
            <a:r>
              <a:rPr lang="ko-KR" altLang="en-US" sz="1100" b="1" spc="-13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월 </a:t>
            </a: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월스트리트 저널에서  금리 인하와 시장 유동성의 상관관계를 조사한 결과</a:t>
            </a:r>
            <a:endParaRPr kumimoji="0" lang="en-US" altLang="ko-KR" sz="1100" b="1" i="0" u="none" strike="noStrike" kern="1200" cap="none" spc="-130" normalizeH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금리 </a:t>
            </a:r>
            <a:r>
              <a:rPr kumimoji="0" lang="en-US" altLang="ko-KR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0.5%</a:t>
            </a: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를 인하할 때마다 시장 유동성이 </a:t>
            </a:r>
            <a:r>
              <a:rPr kumimoji="0" lang="en-US" altLang="ko-KR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10% </a:t>
            </a:r>
            <a:r>
              <a:rPr kumimoji="0" lang="ko-KR" altLang="en-US" sz="1100" b="1" i="0" u="none" strike="noStrike" kern="1200" cap="none" spc="-130" normalizeH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상승한다는 기사가 나온 적이 있습니다</a:t>
            </a:r>
            <a:endParaRPr kumimoji="0" lang="en-US" altLang="ko-KR" sz="1100" b="1" i="0" u="none" strike="noStrike" kern="1200" cap="none" spc="-130" normalizeH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100" b="1" spc="-130" baseline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spc="-13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시장 유동성이 풍부해지면 갈 곳 없는 자금들이 주식시장으로 몰리게 되면서 주식시장이 상승하게 되는 거죠</a:t>
            </a:r>
            <a:endParaRPr kumimoji="0" lang="en-US" altLang="ko-KR" sz="11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100" b="1" spc="-13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1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5AF7402-85FD-42EE-A3AC-5BFB3EF2A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14325"/>
            <a:ext cx="1585370" cy="1585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75B8B-CAF5-8A67-1FD9-F5A96BA50AEF}"/>
              </a:ext>
            </a:extLst>
          </p:cNvPr>
          <p:cNvSpPr txBox="1"/>
          <p:nvPr/>
        </p:nvSpPr>
        <p:spPr>
          <a:xfrm>
            <a:off x="3820361" y="3260015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예문</a:t>
            </a:r>
          </a:p>
        </p:txBody>
      </p:sp>
    </p:spTree>
    <p:extLst>
      <p:ext uri="{BB962C8B-B14F-4D97-AF65-F5344CB8AC3E}">
        <p14:creationId xmlns:p14="http://schemas.microsoft.com/office/powerpoint/2010/main" val="42193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8B7DB3E-1FBC-063F-EFC0-4B5DA0E2A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21622"/>
            <a:ext cx="2088232" cy="208823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F446FB7-91BC-60D3-0984-D5A6D08F4271}"/>
              </a:ext>
            </a:extLst>
          </p:cNvPr>
          <p:cNvSpPr/>
          <p:nvPr/>
        </p:nvSpPr>
        <p:spPr>
          <a:xfrm>
            <a:off x="4211960" y="2346498"/>
            <a:ext cx="1477664" cy="526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Q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13758B8-9BA2-2783-4F16-27565407EDB2}"/>
              </a:ext>
            </a:extLst>
          </p:cNvPr>
          <p:cNvSpPr/>
          <p:nvPr/>
        </p:nvSpPr>
        <p:spPr>
          <a:xfrm>
            <a:off x="4716016" y="2340481"/>
            <a:ext cx="4780350" cy="534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논리적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주장으로 보이나요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? 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913AC33-0AF8-D3AF-5C96-C563787165CE}"/>
              </a:ext>
            </a:extLst>
          </p:cNvPr>
          <p:cNvSpPr/>
          <p:nvPr/>
        </p:nvSpPr>
        <p:spPr>
          <a:xfrm>
            <a:off x="4716016" y="4074964"/>
            <a:ext cx="6032983" cy="534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설득력이 있나요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? 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57A37F6-098C-479D-B2A5-6107A066E4A7}"/>
              </a:ext>
            </a:extLst>
          </p:cNvPr>
          <p:cNvSpPr/>
          <p:nvPr/>
        </p:nvSpPr>
        <p:spPr>
          <a:xfrm>
            <a:off x="4121235" y="4062415"/>
            <a:ext cx="1477664" cy="526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Q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4716016" y="3573016"/>
            <a:ext cx="422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청중의 마음을 사로 잡는 엔딩 기술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5220072" y="2031230"/>
            <a:ext cx="2478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Closing</a:t>
            </a:r>
            <a:endParaRPr kumimoji="0" lang="ko-KR" altLang="en-US" sz="5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69D2C969-83ED-9397-1337-E6CF75A5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2492895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572956" y="654115"/>
            <a:ext cx="6247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프레젠테이션 마무리 </a:t>
            </a:r>
            <a:r>
              <a:rPr kumimoji="0" lang="ko-KR" altLang="en-US" sz="2800" b="1" i="0" u="none" strike="noStrike" kern="1200" cap="none" spc="-150" normalizeH="0" baseline="0" noProof="0" dirty="0" err="1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멘트하는</a:t>
            </a: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법</a:t>
            </a:r>
            <a:r>
              <a:rPr kumimoji="0" lang="en-US" altLang="ko-KR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 I E</a:t>
            </a:r>
            <a:endParaRPr kumimoji="0" lang="ko-KR" altLang="en-US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918818" y="2298672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572000" y="2298788"/>
            <a:ext cx="3296223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Key Point : </a:t>
            </a:r>
            <a:r>
              <a:rPr kumimoji="0" lang="ko-KR" altLang="en-US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요약 정리 멘트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918818" y="3578852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550582" y="3504018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3918818" y="4859030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4550582" y="4925156"/>
            <a:ext cx="3458191" cy="45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Ending Thank you :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감사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B5C88485-55E1-4518-B334-B9AC8F4F7CE3}"/>
              </a:ext>
            </a:extLst>
          </p:cNvPr>
          <p:cNvCxnSpPr/>
          <p:nvPr/>
        </p:nvCxnSpPr>
        <p:spPr>
          <a:xfrm>
            <a:off x="3734323" y="3250650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85D9ED4-CE9C-48AE-8A74-698288458171}"/>
              </a:ext>
            </a:extLst>
          </p:cNvPr>
          <p:cNvCxnSpPr/>
          <p:nvPr/>
        </p:nvCxnSpPr>
        <p:spPr>
          <a:xfrm>
            <a:off x="3716250" y="4555691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572000" y="3622518"/>
            <a:ext cx="4051109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I​</a:t>
            </a:r>
            <a:r>
              <a:rPr kumimoji="0" lang="en-US" altLang="ko-K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dea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: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주제관련 생각과 시사점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2348C9-B641-8704-B9E7-9EAA1167A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2977807"/>
            <a:ext cx="1766178" cy="1766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F8BC0C-660D-44CE-1B25-46F89F7A2070}"/>
              </a:ext>
            </a:extLst>
          </p:cNvPr>
          <p:cNvSpPr txBox="1"/>
          <p:nvPr/>
        </p:nvSpPr>
        <p:spPr>
          <a:xfrm>
            <a:off x="3769709" y="2872811"/>
            <a:ext cx="5569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핵심 주제를 다시 한 번 언급해주면서 전체 내용을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'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요약정리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'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하는 단계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998D4-9F4B-14AA-0FAE-F9A8B425331B}"/>
              </a:ext>
            </a:extLst>
          </p:cNvPr>
          <p:cNvSpPr txBox="1"/>
          <p:nvPr/>
        </p:nvSpPr>
        <p:spPr>
          <a:xfrm>
            <a:off x="4550582" y="5541155"/>
            <a:ext cx="466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이유를 담은 감사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예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끝까지 경청해 주셔서 감사합니다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A570B-E507-4F0B-FA82-BF6AC12B833B}"/>
              </a:ext>
            </a:extLst>
          </p:cNvPr>
          <p:cNvSpPr txBox="1"/>
          <p:nvPr/>
        </p:nvSpPr>
        <p:spPr>
          <a:xfrm>
            <a:off x="4505479" y="4152932"/>
            <a:ext cx="466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주제와 관련한 자신의 생각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결론을 간결하게 전달</a:t>
            </a:r>
          </a:p>
        </p:txBody>
      </p:sp>
    </p:spTree>
    <p:extLst>
      <p:ext uri="{BB962C8B-B14F-4D97-AF65-F5344CB8AC3E}">
        <p14:creationId xmlns:p14="http://schemas.microsoft.com/office/powerpoint/2010/main" val="36334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37" grpId="0" animBg="1"/>
      <p:bldP spid="38" grpId="0" animBg="1"/>
      <p:bldP spid="41" grpId="0"/>
      <p:bldP spid="22" grpId="0"/>
      <p:bldP spid="5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900F63-FAC4-69DC-CF3E-D88960625459}"/>
              </a:ext>
            </a:extLst>
          </p:cNvPr>
          <p:cNvSpPr txBox="1"/>
          <p:nvPr/>
        </p:nvSpPr>
        <p:spPr>
          <a:xfrm>
            <a:off x="467544" y="2935261"/>
            <a:ext cx="7488832" cy="153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결론적으로 말씀드리면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요즘 소비는 단순히 재화나 서비스를 사는 것만을 말하지 않습니다.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무엇을 소비하느냐만큼 어떻게 결제하느냐까지 포함하고 있는데요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결제방식에서의 간편함, 편리함을 추구하는 소비자들이 점점 늘면서 앞으로도 간편결제시장은 점점 더 그 규모가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커질 것으로 예상됩니다.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C6676-5667-F737-9B7F-D2B3092B574F}"/>
              </a:ext>
            </a:extLst>
          </p:cNvPr>
          <p:cNvSpPr txBox="1"/>
          <p:nvPr/>
        </p:nvSpPr>
        <p:spPr>
          <a:xfrm>
            <a:off x="467544" y="1269848"/>
            <a:ext cx="7488832" cy="692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오늘 간편결제시장의 성장에 대한 발표 내용을 요약해서 정리하면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첫째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둘째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셋째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…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로 정리할 수 있겠습니다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DF9A1-A991-FADF-BFE5-474EE91895ED}"/>
              </a:ext>
            </a:extLst>
          </p:cNvPr>
          <p:cNvSpPr txBox="1"/>
          <p:nvPr/>
        </p:nvSpPr>
        <p:spPr>
          <a:xfrm>
            <a:off x="611560" y="5647085"/>
            <a:ext cx="7488832" cy="35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끝까지 경청해 주셔서 감사합니다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980974-1B30-E817-2DAD-7ACF9C113690}"/>
              </a:ext>
            </a:extLst>
          </p:cNvPr>
          <p:cNvSpPr txBox="1"/>
          <p:nvPr/>
        </p:nvSpPr>
        <p:spPr>
          <a:xfrm>
            <a:off x="467544" y="805830"/>
            <a:ext cx="2673361" cy="431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Key Point : </a:t>
            </a:r>
            <a:r>
              <a:rPr kumimoji="0" lang="ko-KR" altLang="en-US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요약 정리 멘트</a:t>
            </a:r>
            <a:endParaRPr kumimoji="0" lang="en-US" altLang="ko-KR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C051E6-4BE2-0EEA-DD62-4A09AFB844DA}"/>
              </a:ext>
            </a:extLst>
          </p:cNvPr>
          <p:cNvSpPr txBox="1"/>
          <p:nvPr/>
        </p:nvSpPr>
        <p:spPr>
          <a:xfrm>
            <a:off x="467544" y="2420888"/>
            <a:ext cx="3348994" cy="431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I​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dea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: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주제관련 생각과 시사점</a:t>
            </a:r>
            <a:endParaRPr kumimoji="0" lang="en-US" altLang="ko-KR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8963A-C974-69F4-BE44-313F17BF071E}"/>
              </a:ext>
            </a:extLst>
          </p:cNvPr>
          <p:cNvSpPr txBox="1"/>
          <p:nvPr/>
        </p:nvSpPr>
        <p:spPr>
          <a:xfrm>
            <a:off x="467544" y="5136169"/>
            <a:ext cx="2867195" cy="440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Ending Thank you :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감사</a:t>
            </a:r>
            <a:endParaRPr kumimoji="0" lang="en-US" altLang="ko-KR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6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2" grpId="0"/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3779912" y="3380390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프로 발표자가 되는 스피치 스킬  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4559812" y="1844824"/>
            <a:ext cx="26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How?</a:t>
            </a:r>
            <a:r>
              <a:rPr kumimoji="0" lang="ko-KR" altLang="en-US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C345EF2-2437-5B0E-64F0-2037A8C2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56314"/>
            <a:ext cx="1745372" cy="17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0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5160750" y="3284984"/>
            <a:ext cx="2930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말하기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언어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1C0ABAF-3689-17D8-4925-C8F2A9176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60" y="2608579"/>
            <a:ext cx="2726772" cy="2726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691FA9-E221-4D88-B945-AD42144D3B52}"/>
              </a:ext>
            </a:extLst>
          </p:cNvPr>
          <p:cNvSpPr txBox="1"/>
          <p:nvPr/>
        </p:nvSpPr>
        <p:spPr>
          <a:xfrm>
            <a:off x="6278971" y="2635379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효과적인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B0255-E821-FF96-FEC5-E778B828FE66}"/>
              </a:ext>
            </a:extLst>
          </p:cNvPr>
          <p:cNvSpPr txBox="1"/>
          <p:nvPr/>
        </p:nvSpPr>
        <p:spPr>
          <a:xfrm>
            <a:off x="6516216" y="4365104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A5B18D-F5B7-E0A9-6114-D90CAD1766AD}"/>
              </a:ext>
            </a:extLst>
          </p:cNvPr>
          <p:cNvSpPr txBox="1"/>
          <p:nvPr/>
        </p:nvSpPr>
        <p:spPr>
          <a:xfrm>
            <a:off x="539552" y="836712"/>
            <a:ext cx="4604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프로 발표자가 되는 스피치 스킬 업 전략 </a:t>
            </a:r>
          </a:p>
        </p:txBody>
      </p:sp>
    </p:spTree>
    <p:extLst>
      <p:ext uri="{BB962C8B-B14F-4D97-AF65-F5344CB8AC3E}">
        <p14:creationId xmlns:p14="http://schemas.microsoft.com/office/powerpoint/2010/main" val="2748902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1240766" y="845376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무작정 읽지 말고 청중에게 진짜 발표를 하라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 </a:t>
            </a:r>
            <a:endParaRPr kumimoji="0" lang="ko-KR" altLang="en-US" sz="2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787637" y="238453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19401" y="2381249"/>
            <a:ext cx="4085734" cy="431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목소리의 크기와 속도를 의도적으로 조절</a:t>
            </a:r>
            <a:endParaRPr kumimoji="0" lang="en-US" altLang="ko-KR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787637" y="366471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419401" y="3589877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3787637" y="4944889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4419401" y="3664711"/>
            <a:ext cx="4745210" cy="440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말의 </a:t>
            </a: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고저에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변화를 준다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관심과 흥미 유발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en-US" altLang="ko-KR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B5C88485-55E1-4518-B334-B9AC8F4F7CE3}"/>
              </a:ext>
            </a:extLst>
          </p:cNvPr>
          <p:cNvCxnSpPr/>
          <p:nvPr/>
        </p:nvCxnSpPr>
        <p:spPr>
          <a:xfrm>
            <a:off x="3603142" y="3336509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85D9ED4-CE9C-48AE-8A74-698288458171}"/>
              </a:ext>
            </a:extLst>
          </p:cNvPr>
          <p:cNvCxnSpPr/>
          <p:nvPr/>
        </p:nvCxnSpPr>
        <p:spPr>
          <a:xfrm>
            <a:off x="3585069" y="4641550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19401" y="4917180"/>
            <a:ext cx="3775393" cy="479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책처럼 읽는다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X 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대화같이 한다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O</a:t>
            </a:r>
            <a:endParaRPr kumimoji="0" lang="en-US" altLang="ko-KR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B1F448A-F3EC-508A-9EDF-8469C579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8" y="291335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16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37" grpId="0" animBg="1"/>
      <p:bldP spid="38" grpId="0" animBg="1"/>
      <p:bldP spid="41" grpId="0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827584" y="764226"/>
            <a:ext cx="6766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프레젠테이션 하기 전 체크 할 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Speech Flow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리스트 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2428069" y="2033009"/>
            <a:ext cx="415740" cy="42005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14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3046445" y="2000391"/>
            <a:ext cx="1625125" cy="420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말의 속도가 빠르다</a:t>
            </a:r>
            <a:endParaRPr kumimoji="0" lang="en-US" altLang="ko-KR" sz="14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2428069" y="2803697"/>
            <a:ext cx="415740" cy="42005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14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3059832" y="3161815"/>
            <a:ext cx="230512" cy="420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2428069" y="3614994"/>
            <a:ext cx="415740" cy="42005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14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3059832" y="2727157"/>
            <a:ext cx="3667992" cy="429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질문형의 문장없이 설명형으로만 설명한다</a:t>
            </a:r>
            <a:endParaRPr kumimoji="0" lang="en-US" altLang="ko-KR" sz="14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3059832" y="3510745"/>
            <a:ext cx="3307316" cy="46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제스처없이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동작 모두 경직된 상태이다</a:t>
            </a:r>
            <a:endParaRPr kumimoji="0" lang="en-US" altLang="ko-KR" sz="14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2FFD97C-0E72-43A5-0C71-15741BC8282F}"/>
              </a:ext>
            </a:extLst>
          </p:cNvPr>
          <p:cNvSpPr/>
          <p:nvPr/>
        </p:nvSpPr>
        <p:spPr>
          <a:xfrm>
            <a:off x="2428069" y="4432065"/>
            <a:ext cx="415740" cy="42005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</a:t>
            </a:r>
            <a:endParaRPr kumimoji="0" lang="ko-KR" altLang="en-US" sz="14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C72F9-C7A9-BAAD-5B4E-D439B2D0C119}"/>
              </a:ext>
            </a:extLst>
          </p:cNvPr>
          <p:cNvSpPr txBox="1"/>
          <p:nvPr/>
        </p:nvSpPr>
        <p:spPr>
          <a:xfrm>
            <a:off x="3059832" y="4327816"/>
            <a:ext cx="2167581" cy="46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목소리가 작고 힘이 없다</a:t>
            </a:r>
            <a:endParaRPr kumimoji="0" lang="en-US" altLang="ko-KR" sz="14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C6DA2F01-8684-B099-0B89-3E439365DC10}"/>
              </a:ext>
            </a:extLst>
          </p:cNvPr>
          <p:cNvSpPr/>
          <p:nvPr/>
        </p:nvSpPr>
        <p:spPr>
          <a:xfrm>
            <a:off x="2453469" y="5220686"/>
            <a:ext cx="415740" cy="42005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</a:t>
            </a:r>
            <a:endParaRPr kumimoji="0" lang="ko-KR" altLang="en-US" sz="14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5434E-8F5C-8BFD-D355-8B76EFDC5154}"/>
              </a:ext>
            </a:extLst>
          </p:cNvPr>
          <p:cNvSpPr txBox="1"/>
          <p:nvPr/>
        </p:nvSpPr>
        <p:spPr>
          <a:xfrm>
            <a:off x="3085232" y="5116437"/>
            <a:ext cx="2643672" cy="46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슬라이드만 바라보며 설명한다</a:t>
            </a:r>
            <a:endParaRPr kumimoji="0" lang="en-US" altLang="ko-KR" sz="14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C881A9DB-377D-C92A-B1D2-F844A200DF8C}"/>
              </a:ext>
            </a:extLst>
          </p:cNvPr>
          <p:cNvSpPr/>
          <p:nvPr/>
        </p:nvSpPr>
        <p:spPr>
          <a:xfrm>
            <a:off x="2453469" y="6015139"/>
            <a:ext cx="415740" cy="42005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6</a:t>
            </a:r>
            <a:endParaRPr kumimoji="0" lang="ko-KR" altLang="en-US" sz="14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CA678-D970-F92E-A8FA-DB3C4B2DA34B}"/>
              </a:ext>
            </a:extLst>
          </p:cNvPr>
          <p:cNvSpPr txBox="1"/>
          <p:nvPr/>
        </p:nvSpPr>
        <p:spPr>
          <a:xfrm>
            <a:off x="3085232" y="5910890"/>
            <a:ext cx="4087979" cy="46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히스토리없이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아이템을 설명하는 수준에 그친다</a:t>
            </a:r>
            <a:endParaRPr kumimoji="0" lang="en-US" altLang="ko-KR" sz="14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34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539552" y="836712"/>
            <a:ext cx="4604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프로 발표자가 되는 스피치 스킬 업 전략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5756684" y="3212976"/>
            <a:ext cx="217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비언어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FF4D9F6-303D-1F51-EC32-7C228128B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39" y="2564904"/>
            <a:ext cx="2667923" cy="2667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6EC09-5E62-981A-F133-C47BD5BFBE49}"/>
              </a:ext>
            </a:extLst>
          </p:cNvPr>
          <p:cNvSpPr txBox="1"/>
          <p:nvPr/>
        </p:nvSpPr>
        <p:spPr>
          <a:xfrm>
            <a:off x="6372200" y="2708920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효과적인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23A32-3B2D-6C76-2AA0-2B67397D48CD}"/>
              </a:ext>
            </a:extLst>
          </p:cNvPr>
          <p:cNvSpPr txBox="1"/>
          <p:nvPr/>
        </p:nvSpPr>
        <p:spPr>
          <a:xfrm>
            <a:off x="6660232" y="4169623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전략 </a:t>
            </a:r>
          </a:p>
        </p:txBody>
      </p:sp>
    </p:spTree>
    <p:extLst>
      <p:ext uri="{BB962C8B-B14F-4D97-AF65-F5344CB8AC3E}">
        <p14:creationId xmlns:p14="http://schemas.microsoft.com/office/powerpoint/2010/main" val="4098973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1938348" y="1196752"/>
            <a:ext cx="503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ko-KR" altLang="en-US" sz="2800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latin typeface="맑은 고딕" panose="020B0503020000020004" pitchFamily="50" charset="-127"/>
              </a:rPr>
              <a:t> 효과적인 비언어적 스피치 전략</a:t>
            </a:r>
            <a:endParaRPr kumimoji="0" lang="ko-KR" altLang="en-US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227A37AE-5558-49F5-A085-CEB5C54AFCBE}"/>
              </a:ext>
            </a:extLst>
          </p:cNvPr>
          <p:cNvSpPr/>
          <p:nvPr/>
        </p:nvSpPr>
        <p:spPr>
          <a:xfrm>
            <a:off x="781128" y="2924944"/>
            <a:ext cx="1958037" cy="1958037"/>
          </a:xfrm>
          <a:prstGeom prst="ellipse">
            <a:avLst/>
          </a:prstGeom>
          <a:solidFill>
            <a:srgbClr val="FFCD64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B8F384E-16D1-4454-8EB4-C228C3AC3CAF}"/>
              </a:ext>
            </a:extLst>
          </p:cNvPr>
          <p:cNvSpPr/>
          <p:nvPr/>
        </p:nvSpPr>
        <p:spPr>
          <a:xfrm>
            <a:off x="3592981" y="2924944"/>
            <a:ext cx="1958037" cy="1958037"/>
          </a:xfrm>
          <a:prstGeom prst="ellipse">
            <a:avLst/>
          </a:prstGeom>
          <a:solidFill>
            <a:srgbClr val="F98E2D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4EEF2811-D127-4165-BFA7-9D8ACD8E669E}"/>
              </a:ext>
            </a:extLst>
          </p:cNvPr>
          <p:cNvSpPr/>
          <p:nvPr/>
        </p:nvSpPr>
        <p:spPr>
          <a:xfrm>
            <a:off x="6404834" y="2924944"/>
            <a:ext cx="1958037" cy="1958037"/>
          </a:xfrm>
          <a:prstGeom prst="ellipse">
            <a:avLst/>
          </a:prstGeom>
          <a:solidFill>
            <a:srgbClr val="06A1C6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1043609" y="5317481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시선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8560B-AF62-0C43-9598-B15901BD6270}"/>
              </a:ext>
            </a:extLst>
          </p:cNvPr>
          <p:cNvSpPr txBox="1"/>
          <p:nvPr/>
        </p:nvSpPr>
        <p:spPr>
          <a:xfrm>
            <a:off x="4221582" y="5341838"/>
            <a:ext cx="700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손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40D5A-3E3F-F226-064B-F9D1F5A2F5A3}"/>
              </a:ext>
            </a:extLst>
          </p:cNvPr>
          <p:cNvSpPr txBox="1"/>
          <p:nvPr/>
        </p:nvSpPr>
        <p:spPr>
          <a:xfrm>
            <a:off x="6719859" y="5341962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움직임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8102AE0-6223-53CD-B471-BC692B4F9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21" y="3504395"/>
            <a:ext cx="853919" cy="85391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8C71E0E-8A45-9F68-B009-96B3E61B5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22" y="3360378"/>
            <a:ext cx="1141951" cy="114195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C350AC4-D026-5983-C0F7-0DB155674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31" y="3504395"/>
            <a:ext cx="997934" cy="9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1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9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611560" y="731332"/>
            <a:ext cx="375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효과적인 비언어적 스피치 전략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4389672" y="638999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시선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8102AE0-6223-53CD-B471-BC692B4F9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96" y="2794727"/>
            <a:ext cx="853919" cy="85391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6D22D7A-EF55-C6EA-E45F-8EB3456CA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9" y="3645024"/>
            <a:ext cx="2078055" cy="2078055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83A4ED66-CC8D-7CF5-8BA4-3E1A08B25CBC}"/>
              </a:ext>
            </a:extLst>
          </p:cNvPr>
          <p:cNvSpPr/>
          <p:nvPr/>
        </p:nvSpPr>
        <p:spPr>
          <a:xfrm>
            <a:off x="4156260" y="2445419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2ADAD-7BD8-18A0-1C5A-4C9DB80A89AF}"/>
              </a:ext>
            </a:extLst>
          </p:cNvPr>
          <p:cNvSpPr txBox="1"/>
          <p:nvPr/>
        </p:nvSpPr>
        <p:spPr>
          <a:xfrm>
            <a:off x="4788024" y="2471422"/>
            <a:ext cx="3885038" cy="43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청중과 눈을 맞추기</a:t>
            </a:r>
            <a:r>
              <a:rPr kumimoji="0" lang="en-US" altLang="ko-KR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청중 </a:t>
            </a:r>
            <a:r>
              <a:rPr kumimoji="0" lang="ko-KR" altLang="en-US" sz="2000" b="1" i="0" u="none" strike="noStrike" kern="1200" cap="none" spc="-130" normalizeH="0" baseline="0" noProof="0" dirty="0" err="1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아이컨택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2037BBFA-8975-519E-EF2F-B7EFFB16060A}"/>
              </a:ext>
            </a:extLst>
          </p:cNvPr>
          <p:cNvSpPr/>
          <p:nvPr/>
        </p:nvSpPr>
        <p:spPr>
          <a:xfrm>
            <a:off x="4156260" y="3725599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500AB9-E9A6-4932-39A7-90283C7F37BC}"/>
              </a:ext>
            </a:extLst>
          </p:cNvPr>
          <p:cNvSpPr txBox="1"/>
          <p:nvPr/>
        </p:nvSpPr>
        <p:spPr>
          <a:xfrm>
            <a:off x="4788024" y="3650765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E8FAE44-6F09-F041-5B6A-0EBDE87F1156}"/>
              </a:ext>
            </a:extLst>
          </p:cNvPr>
          <p:cNvSpPr/>
          <p:nvPr/>
        </p:nvSpPr>
        <p:spPr>
          <a:xfrm>
            <a:off x="4156260" y="5005777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3D5D31-E70E-23F2-5E47-3830D15AF9FA}"/>
              </a:ext>
            </a:extLst>
          </p:cNvPr>
          <p:cNvSpPr txBox="1"/>
          <p:nvPr/>
        </p:nvSpPr>
        <p:spPr>
          <a:xfrm>
            <a:off x="4788024" y="3725599"/>
            <a:ext cx="2762295" cy="446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한곳만 바라보지 말 것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FAEEC16-75CD-77FC-8379-160B348D81CA}"/>
              </a:ext>
            </a:extLst>
          </p:cNvPr>
          <p:cNvCxnSpPr/>
          <p:nvPr/>
        </p:nvCxnSpPr>
        <p:spPr>
          <a:xfrm>
            <a:off x="3971765" y="3397397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AD62F06C-1626-9FDC-349A-527A09A47B7C}"/>
              </a:ext>
            </a:extLst>
          </p:cNvPr>
          <p:cNvCxnSpPr/>
          <p:nvPr/>
        </p:nvCxnSpPr>
        <p:spPr>
          <a:xfrm>
            <a:off x="3953692" y="4702438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4659AE0-91A2-1494-0990-8EC16C6BFF6A}"/>
              </a:ext>
            </a:extLst>
          </p:cNvPr>
          <p:cNvSpPr txBox="1"/>
          <p:nvPr/>
        </p:nvSpPr>
        <p:spPr>
          <a:xfrm>
            <a:off x="4788024" y="4978068"/>
            <a:ext cx="2249334" cy="48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ko-KR" altLang="en-US" sz="2000" b="1" dirty="0">
                <a:solidFill>
                  <a:srgbClr val="033155"/>
                </a:solidFill>
                <a:latin typeface="+mn-ea"/>
              </a:rPr>
              <a:t>뒷줄을 잊지 말 것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549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6" grpId="0" animBg="1"/>
      <p:bldP spid="18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2">
            <a:extLst>
              <a:ext uri="{FF2B5EF4-FFF2-40B4-BE49-F238E27FC236}">
                <a16:creationId xmlns:a16="http://schemas.microsoft.com/office/drawing/2014/main" id="{78C39CB1-72B0-08A1-1B74-731E76B1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261" y="2083577"/>
            <a:ext cx="3703477" cy="37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텍스트 개체 틀 9">
            <a:extLst>
              <a:ext uri="{FF2B5EF4-FFF2-40B4-BE49-F238E27FC236}">
                <a16:creationId xmlns:a16="http://schemas.microsoft.com/office/drawing/2014/main" id="{D9256DA5-27D5-16B4-1CA4-E3356003863B}"/>
              </a:ext>
            </a:extLst>
          </p:cNvPr>
          <p:cNvSpPr txBox="1">
            <a:spLocks/>
          </p:cNvSpPr>
          <p:nvPr/>
        </p:nvSpPr>
        <p:spPr>
          <a:xfrm>
            <a:off x="3262353" y="1196752"/>
            <a:ext cx="26192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논리적 주장</a:t>
            </a:r>
          </a:p>
        </p:txBody>
      </p:sp>
      <p:sp>
        <p:nvSpPr>
          <p:cNvPr id="13" name="텍스트 개체 틀 9">
            <a:extLst>
              <a:ext uri="{FF2B5EF4-FFF2-40B4-BE49-F238E27FC236}">
                <a16:creationId xmlns:a16="http://schemas.microsoft.com/office/drawing/2014/main" id="{A82F6A9A-4B4C-D383-737D-999F56B44A8D}"/>
              </a:ext>
            </a:extLst>
          </p:cNvPr>
          <p:cNvSpPr txBox="1">
            <a:spLocks/>
          </p:cNvSpPr>
          <p:nvPr/>
        </p:nvSpPr>
        <p:spPr>
          <a:xfrm>
            <a:off x="794045" y="3935315"/>
            <a:ext cx="192621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이유</a:t>
            </a:r>
          </a:p>
        </p:txBody>
      </p:sp>
      <p:sp>
        <p:nvSpPr>
          <p:cNvPr id="14" name="텍스트 개체 틀 9">
            <a:extLst>
              <a:ext uri="{FF2B5EF4-FFF2-40B4-BE49-F238E27FC236}">
                <a16:creationId xmlns:a16="http://schemas.microsoft.com/office/drawing/2014/main" id="{EE12A27C-CA7D-42FE-B89E-B49BE94E6FD2}"/>
              </a:ext>
            </a:extLst>
          </p:cNvPr>
          <p:cNvSpPr txBox="1">
            <a:spLocks/>
          </p:cNvSpPr>
          <p:nvPr/>
        </p:nvSpPr>
        <p:spPr>
          <a:xfrm>
            <a:off x="6228184" y="3935315"/>
            <a:ext cx="192621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근거</a:t>
            </a:r>
          </a:p>
        </p:txBody>
      </p:sp>
    </p:spTree>
    <p:extLst>
      <p:ext uri="{BB962C8B-B14F-4D97-AF65-F5344CB8AC3E}">
        <p14:creationId xmlns:p14="http://schemas.microsoft.com/office/powerpoint/2010/main" val="25207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611560" y="731332"/>
            <a:ext cx="375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효과적인 비언어적 스피치 전략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4585238" y="638999"/>
            <a:ext cx="700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손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83A4ED66-CC8D-7CF5-8BA4-3E1A08B25CBC}"/>
              </a:ext>
            </a:extLst>
          </p:cNvPr>
          <p:cNvSpPr/>
          <p:nvPr/>
        </p:nvSpPr>
        <p:spPr>
          <a:xfrm>
            <a:off x="4156260" y="2445419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2ADAD-7BD8-18A0-1C5A-4C9DB80A89AF}"/>
              </a:ext>
            </a:extLst>
          </p:cNvPr>
          <p:cNvSpPr txBox="1"/>
          <p:nvPr/>
        </p:nvSpPr>
        <p:spPr>
          <a:xfrm>
            <a:off x="4788024" y="2471422"/>
            <a:ext cx="2562240" cy="43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크고 절도 있는 손동작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2037BBFA-8975-519E-EF2F-B7EFFB16060A}"/>
              </a:ext>
            </a:extLst>
          </p:cNvPr>
          <p:cNvSpPr/>
          <p:nvPr/>
        </p:nvSpPr>
        <p:spPr>
          <a:xfrm>
            <a:off x="4156260" y="3725599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500AB9-E9A6-4932-39A7-90283C7F37BC}"/>
              </a:ext>
            </a:extLst>
          </p:cNvPr>
          <p:cNvSpPr txBox="1"/>
          <p:nvPr/>
        </p:nvSpPr>
        <p:spPr>
          <a:xfrm>
            <a:off x="4788024" y="3650765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E8FAE44-6F09-F041-5B6A-0EBDE87F1156}"/>
              </a:ext>
            </a:extLst>
          </p:cNvPr>
          <p:cNvSpPr/>
          <p:nvPr/>
        </p:nvSpPr>
        <p:spPr>
          <a:xfrm>
            <a:off x="4156260" y="5005777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3D5D31-E70E-23F2-5E47-3830D15AF9FA}"/>
              </a:ext>
            </a:extLst>
          </p:cNvPr>
          <p:cNvSpPr txBox="1"/>
          <p:nvPr/>
        </p:nvSpPr>
        <p:spPr>
          <a:xfrm>
            <a:off x="4807890" y="5030870"/>
            <a:ext cx="2736647" cy="446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설득력의 증대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43%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FAEEC16-75CD-77FC-8379-160B348D81CA}"/>
              </a:ext>
            </a:extLst>
          </p:cNvPr>
          <p:cNvCxnSpPr/>
          <p:nvPr/>
        </p:nvCxnSpPr>
        <p:spPr>
          <a:xfrm>
            <a:off x="3971765" y="3397397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AD62F06C-1626-9FDC-349A-527A09A47B7C}"/>
              </a:ext>
            </a:extLst>
          </p:cNvPr>
          <p:cNvCxnSpPr/>
          <p:nvPr/>
        </p:nvCxnSpPr>
        <p:spPr>
          <a:xfrm>
            <a:off x="3953692" y="4702438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4659AE0-91A2-1494-0990-8EC16C6BFF6A}"/>
              </a:ext>
            </a:extLst>
          </p:cNvPr>
          <p:cNvSpPr txBox="1"/>
          <p:nvPr/>
        </p:nvSpPr>
        <p:spPr>
          <a:xfrm>
            <a:off x="4807890" y="3741656"/>
            <a:ext cx="1813317" cy="48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ko-KR" altLang="en-US" sz="20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자신감의 표현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7F16EB7-79B7-90D4-80AB-BDA57BD6A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86223"/>
            <a:ext cx="2466160" cy="16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6" grpId="0" animBg="1"/>
      <p:bldP spid="18" grpId="0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611560" y="731332"/>
            <a:ext cx="375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효과적인 비언어적 스피치 전략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4194107" y="638999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움직임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83A4ED66-CC8D-7CF5-8BA4-3E1A08B25CBC}"/>
              </a:ext>
            </a:extLst>
          </p:cNvPr>
          <p:cNvSpPr/>
          <p:nvPr/>
        </p:nvSpPr>
        <p:spPr>
          <a:xfrm>
            <a:off x="3940236" y="2466893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2ADAD-7BD8-18A0-1C5A-4C9DB80A89AF}"/>
              </a:ext>
            </a:extLst>
          </p:cNvPr>
          <p:cNvSpPr txBox="1"/>
          <p:nvPr/>
        </p:nvSpPr>
        <p:spPr>
          <a:xfrm>
            <a:off x="4572000" y="2492896"/>
            <a:ext cx="4344138" cy="43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자기 소개 시 </a:t>
            </a:r>
            <a:r>
              <a:rPr kumimoji="0" lang="ko-KR" altLang="en-US" sz="2000" b="1" i="0" u="none" strike="noStrike" kern="1200" cap="none" spc="-130" normalizeH="0" baseline="0" noProof="0" dirty="0" err="1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정중앙</a:t>
            </a: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발표 시 연단으로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2037BBFA-8975-519E-EF2F-B7EFFB16060A}"/>
              </a:ext>
            </a:extLst>
          </p:cNvPr>
          <p:cNvSpPr/>
          <p:nvPr/>
        </p:nvSpPr>
        <p:spPr>
          <a:xfrm>
            <a:off x="3940236" y="3747073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500AB9-E9A6-4932-39A7-90283C7F37BC}"/>
              </a:ext>
            </a:extLst>
          </p:cNvPr>
          <p:cNvSpPr txBox="1"/>
          <p:nvPr/>
        </p:nvSpPr>
        <p:spPr>
          <a:xfrm>
            <a:off x="4572000" y="3672239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E8FAE44-6F09-F041-5B6A-0EBDE87F1156}"/>
              </a:ext>
            </a:extLst>
          </p:cNvPr>
          <p:cNvSpPr/>
          <p:nvPr/>
        </p:nvSpPr>
        <p:spPr>
          <a:xfrm>
            <a:off x="3940236" y="502725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3D5D31-E70E-23F2-5E47-3830D15AF9FA}"/>
              </a:ext>
            </a:extLst>
          </p:cNvPr>
          <p:cNvSpPr txBox="1"/>
          <p:nvPr/>
        </p:nvSpPr>
        <p:spPr>
          <a:xfrm>
            <a:off x="4572000" y="3747073"/>
            <a:ext cx="3185487" cy="446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슬라이드 전환하면서 이동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FAEEC16-75CD-77FC-8379-160B348D81CA}"/>
              </a:ext>
            </a:extLst>
          </p:cNvPr>
          <p:cNvCxnSpPr/>
          <p:nvPr/>
        </p:nvCxnSpPr>
        <p:spPr>
          <a:xfrm>
            <a:off x="3755741" y="3418871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AD62F06C-1626-9FDC-349A-527A09A47B7C}"/>
              </a:ext>
            </a:extLst>
          </p:cNvPr>
          <p:cNvCxnSpPr/>
          <p:nvPr/>
        </p:nvCxnSpPr>
        <p:spPr>
          <a:xfrm>
            <a:off x="3737668" y="4723912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4659AE0-91A2-1494-0990-8EC16C6BFF6A}"/>
              </a:ext>
            </a:extLst>
          </p:cNvPr>
          <p:cNvSpPr txBox="1"/>
          <p:nvPr/>
        </p:nvSpPr>
        <p:spPr>
          <a:xfrm>
            <a:off x="4572000" y="4999542"/>
            <a:ext cx="3531736" cy="48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ko-KR" altLang="en-US" sz="2000" b="1" dirty="0" err="1">
                <a:solidFill>
                  <a:srgbClr val="033155"/>
                </a:solidFill>
                <a:latin typeface="맑은 고딕" panose="020B0503020000020004" pitchFamily="50" charset="-127"/>
              </a:rPr>
              <a:t>엔딩하면서</a:t>
            </a:r>
            <a:r>
              <a:rPr lang="ko-KR" altLang="en-US" sz="20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 다시 </a:t>
            </a:r>
            <a:r>
              <a:rPr lang="ko-KR" altLang="en-US" sz="2000" b="1" dirty="0" err="1">
                <a:solidFill>
                  <a:srgbClr val="033155"/>
                </a:solidFill>
                <a:latin typeface="맑은 고딕" panose="020B0503020000020004" pitchFamily="50" charset="-127"/>
              </a:rPr>
              <a:t>정중앙</a:t>
            </a:r>
            <a:r>
              <a:rPr lang="ko-KR" altLang="en-US" sz="20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 이동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Picture 4" descr="발표 ">
            <a:extLst>
              <a:ext uri="{FF2B5EF4-FFF2-40B4-BE49-F238E27FC236}">
                <a16:creationId xmlns:a16="http://schemas.microsoft.com/office/drawing/2014/main" id="{455B81CC-8A22-6434-4E58-33641B219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78" y="3021988"/>
            <a:ext cx="1956080" cy="19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6" grpId="0" animBg="1"/>
      <p:bldP spid="18" grpId="0"/>
      <p:bldP spid="2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4211960" y="3068960"/>
            <a:ext cx="4245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발표 공포증</a:t>
            </a: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을 극복하는 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05C6B4B-43E4-BEF3-49D4-3396731EC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772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dergraduate Debate | The Institute of Politics at Harvard University">
            <a:extLst>
              <a:ext uri="{FF2B5EF4-FFF2-40B4-BE49-F238E27FC236}">
                <a16:creationId xmlns:a16="http://schemas.microsoft.com/office/drawing/2014/main" id="{6ED9D616-587E-0947-CD60-01E973572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900" y="-49696"/>
            <a:ext cx="104252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044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발표를 듣고 있는 청중의 모습">
            <a:extLst>
              <a:ext uri="{FF2B5EF4-FFF2-40B4-BE49-F238E27FC236}">
                <a16:creationId xmlns:a16="http://schemas.microsoft.com/office/drawing/2014/main" id="{CBF5BC87-0CD7-C73E-A692-505A086A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7856"/>
            <a:ext cx="10555653" cy="702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545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효과맨-2-겨울바람 소리">
            <a:hlinkClick r:id="" action="ppaction://media"/>
            <a:extLst>
              <a:ext uri="{FF2B5EF4-FFF2-40B4-BE49-F238E27FC236}">
                <a16:creationId xmlns:a16="http://schemas.microsoft.com/office/drawing/2014/main" id="{5E6217DF-1A3B-38CA-066B-15BCD8709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3634" y="7368181"/>
            <a:ext cx="609600" cy="609600"/>
          </a:xfrm>
          <a:prstGeom prst="rect">
            <a:avLst/>
          </a:prstGeom>
        </p:spPr>
      </p:pic>
      <p:pic>
        <p:nvPicPr>
          <p:cNvPr id="3076" name="Picture 4" descr="퇴근마렵네">
            <a:extLst>
              <a:ext uri="{FF2B5EF4-FFF2-40B4-BE49-F238E27FC236}">
                <a16:creationId xmlns:a16="http://schemas.microsoft.com/office/drawing/2014/main" id="{A313EF57-BE9D-7C26-9656-80C0F18A2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텍스트 개체 틀 6">
            <a:extLst>
              <a:ext uri="{FF2B5EF4-FFF2-40B4-BE49-F238E27FC236}">
                <a16:creationId xmlns:a16="http://schemas.microsoft.com/office/drawing/2014/main" id="{42875EC8-0DC7-B2CB-93DB-26F16801498A}"/>
              </a:ext>
            </a:extLst>
          </p:cNvPr>
          <p:cNvSpPr txBox="1">
            <a:spLocks/>
          </p:cNvSpPr>
          <p:nvPr/>
        </p:nvSpPr>
        <p:spPr>
          <a:xfrm>
            <a:off x="6262039" y="953740"/>
            <a:ext cx="2216395" cy="4590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Tahoma" panose="020B0604030504040204" pitchFamily="34" charset="0"/>
              </a:rPr>
              <a:t>멘탈 붕괴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Tahoma" panose="020B0604030504040204" pitchFamily="34" charset="0"/>
              </a:rPr>
              <a:t>!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Tahoma" panose="020B0604030504040204" pitchFamily="34" charset="0"/>
              </a:rPr>
              <a:t>ㅜㅜ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6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발표를 듣고 있는 청중의 모습">
            <a:extLst>
              <a:ext uri="{FF2B5EF4-FFF2-40B4-BE49-F238E27FC236}">
                <a16:creationId xmlns:a16="http://schemas.microsoft.com/office/drawing/2014/main" id="{CBF5BC87-0CD7-C73E-A692-505A086A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7856"/>
            <a:ext cx="10555653" cy="702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43FC048-0BDB-AD3E-90D3-32785A06F3F5}"/>
              </a:ext>
            </a:extLst>
          </p:cNvPr>
          <p:cNvSpPr/>
          <p:nvPr/>
        </p:nvSpPr>
        <p:spPr>
          <a:xfrm>
            <a:off x="-360548" y="-421419"/>
            <a:ext cx="9865096" cy="7700837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</a:b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​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 </a:t>
            </a: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8CF2DBA0-CBE2-62C0-7ADC-CFF1A378EC7B}"/>
              </a:ext>
            </a:extLst>
          </p:cNvPr>
          <p:cNvSpPr txBox="1">
            <a:spLocks/>
          </p:cNvSpPr>
          <p:nvPr/>
        </p:nvSpPr>
        <p:spPr>
          <a:xfrm>
            <a:off x="1403648" y="1850206"/>
            <a:ext cx="3384728" cy="4590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Tahoma" panose="020B0604030504040204" pitchFamily="34" charset="0"/>
              </a:rPr>
              <a:t>발표 공포증을 극복하는 법</a:t>
            </a:r>
          </a:p>
        </p:txBody>
      </p:sp>
    </p:spTree>
    <p:extLst>
      <p:ext uri="{BB962C8B-B14F-4D97-AF65-F5344CB8AC3E}">
        <p14:creationId xmlns:p14="http://schemas.microsoft.com/office/powerpoint/2010/main" val="1853349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2408754" y="1052020"/>
            <a:ext cx="455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발표를 할 때 긴장되는 이유 </a:t>
            </a:r>
            <a:r>
              <a:rPr kumimoji="0" lang="en-US" altLang="ko-KR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787637" y="238453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73055" y="4996439"/>
            <a:ext cx="3834383" cy="821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ko-KR" altLang="en-US" sz="2000" b="1" spc="-13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맑은 고딕" panose="020B0503020000020004" pitchFamily="50" charset="-127"/>
              </a:rPr>
              <a:t>달달 외운 발표 내용이 </a:t>
            </a:r>
          </a:p>
          <a:p>
            <a:pPr lvl="0">
              <a:lnSpc>
                <a:spcPts val="3000"/>
              </a:lnSpc>
              <a:defRPr/>
            </a:pPr>
            <a:r>
              <a:rPr lang="ko-KR" altLang="en-US" sz="2000" b="1" spc="-13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맑은 고딕" panose="020B0503020000020004" pitchFamily="50" charset="-127"/>
              </a:rPr>
              <a:t>생각이 안나는 상황에 대한 두려움</a:t>
            </a: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787637" y="366471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419401" y="3589877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3787637" y="4944889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4419401" y="3718268"/>
            <a:ext cx="4074192" cy="446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00"/>
              </a:lnSpc>
              <a:defRPr/>
            </a:pPr>
            <a:r>
              <a:rPr lang="ko-KR" altLang="en-US" sz="2000" b="1" spc="-13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맑은 고딕" panose="020B0503020000020004" pitchFamily="50" charset="-127"/>
              </a:rPr>
              <a:t>청중이 나를 어떻게 생각할까 두려움</a:t>
            </a: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B5C88485-55E1-4518-B334-B9AC8F4F7CE3}"/>
              </a:ext>
            </a:extLst>
          </p:cNvPr>
          <p:cNvCxnSpPr/>
          <p:nvPr/>
        </p:nvCxnSpPr>
        <p:spPr>
          <a:xfrm>
            <a:off x="3603142" y="3336509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85D9ED4-CE9C-48AE-8A74-698288458171}"/>
              </a:ext>
            </a:extLst>
          </p:cNvPr>
          <p:cNvCxnSpPr/>
          <p:nvPr/>
        </p:nvCxnSpPr>
        <p:spPr>
          <a:xfrm>
            <a:off x="3585069" y="4641550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348974" y="2338434"/>
            <a:ext cx="4724599" cy="4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  <a:defRPr/>
            </a:pPr>
            <a:r>
              <a:rPr lang="ko-KR" altLang="en-US" sz="20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사람들 앞에 발표했던 경험이 적다</a:t>
            </a:r>
            <a:r>
              <a:rPr lang="en-US" altLang="ko-KR" sz="20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 </a:t>
            </a:r>
            <a:endParaRPr lang="ko-KR" altLang="en-US" sz="2000" b="1" dirty="0">
              <a:solidFill>
                <a:srgbClr val="033155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05C6B4B-43E4-BEF3-49D4-3396731EC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62863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2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37" grpId="0" animBg="1"/>
      <p:bldP spid="38" grpId="0" animBg="1"/>
      <p:bldP spid="41" grpId="0"/>
      <p:bldP spid="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2684015" y="997389"/>
            <a:ext cx="401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발표 공포증 극복하는 법 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551919" y="2405879"/>
            <a:ext cx="508907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194721" y="2420888"/>
            <a:ext cx="4345448" cy="81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긴장과 불안을 줄이는 마인드 셋</a:t>
            </a:r>
            <a:endParaRPr kumimoji="0" lang="en-US" altLang="ko-KR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en-US" altLang="ko-KR" sz="1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혼자가 아니다</a:t>
            </a:r>
            <a:r>
              <a:rPr kumimoji="0" lang="en-US" altLang="ko-KR" sz="1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잘 준비된 </a:t>
            </a:r>
            <a:r>
              <a:rPr kumimoji="0" lang="en-US" altLang="ko-KR" sz="1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PPT </a:t>
            </a:r>
            <a:r>
              <a:rPr kumimoji="0" lang="ko-KR" altLang="en-US" sz="1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친구와 함께 하고 있다</a:t>
            </a:r>
            <a:endParaRPr kumimoji="0" lang="en-US" altLang="ko-KR" sz="1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551919" y="3686059"/>
            <a:ext cx="508907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183683" y="3611225"/>
            <a:ext cx="274012" cy="442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3551919" y="4966237"/>
            <a:ext cx="508907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4281646" y="5022002"/>
            <a:ext cx="2954650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첫 </a:t>
            </a:r>
            <a:r>
              <a:rPr lang="en-US" altLang="ko-KR" b="1" dirty="0">
                <a:solidFill>
                  <a:srgbClr val="033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 오프닝에 집중한다</a:t>
            </a:r>
            <a:endParaRPr kumimoji="0" lang="en-US" altLang="ko-KR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281646" y="3690484"/>
            <a:ext cx="4841775" cy="1036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청중 눈치보지 말고 마음껏 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청중의 마음에 들려고 하기보다 </a:t>
            </a:r>
            <a:endParaRPr kumimoji="0" lang="en-US" altLang="ko-KR" sz="11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dirty="0">
                <a:solidFill>
                  <a:srgbClr val="03315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잘 준비된 소중한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보물을 보여준다는 마인드</a:t>
            </a:r>
            <a:endParaRPr kumimoji="0" lang="en-US" altLang="ko-KR" sz="11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B7CC9C-78C3-FD65-BC7C-B9D9B18D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05043"/>
            <a:ext cx="1618060" cy="16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37" grpId="0" animBg="1"/>
      <p:bldP spid="38" grpId="0" animBg="1"/>
      <p:bldP spid="41" grpId="0"/>
      <p:bldP spid="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1287226" y="1077558"/>
            <a:ext cx="6227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 스피치로 </a:t>
            </a:r>
            <a:r>
              <a:rPr kumimoji="0" lang="ko-KR" altLang="en-US" sz="2000" b="1" i="0" u="none" strike="noStrike" kern="1200" cap="none" spc="-150" normalizeH="0" baseline="0" noProof="0" dirty="0" err="1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인싸되기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 &amp; 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실전 프레젠테이션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Skill Up!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832854" y="2570219"/>
            <a:ext cx="508907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1475656" y="2585228"/>
            <a:ext cx="2016224" cy="43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 생각정리</a:t>
            </a:r>
            <a:endParaRPr kumimoji="0" lang="en-US" altLang="ko-KR" sz="1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832854" y="3850399"/>
            <a:ext cx="508907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1464618" y="3775565"/>
            <a:ext cx="274012" cy="442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832854" y="5130577"/>
            <a:ext cx="508907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1562581" y="5158459"/>
            <a:ext cx="2954650" cy="44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프레젠테이션 </a:t>
            </a: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스킬업</a:t>
            </a:r>
            <a:endParaRPr kumimoji="0" lang="en-US" altLang="ko-KR" sz="18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1562581" y="3854824"/>
            <a:ext cx="2016225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defRPr/>
            </a:pPr>
            <a:r>
              <a:rPr lang="ko-KR" altLang="en-US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논리적 스피치</a:t>
            </a:r>
            <a:endParaRPr kumimoji="0" lang="en-US" altLang="ko-KR" sz="11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61B90-DF2F-9894-B609-A8F48041FEB7}"/>
              </a:ext>
            </a:extLst>
          </p:cNvPr>
          <p:cNvSpPr txBox="1"/>
          <p:nvPr/>
        </p:nvSpPr>
        <p:spPr>
          <a:xfrm>
            <a:off x="4067944" y="2420888"/>
            <a:ext cx="4447258" cy="75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</a:rPr>
              <a:t>생각정리 법칙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</a:rPr>
              <a:t>구조화 사고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</a:rPr>
              <a:t> 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3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의 로직 트리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,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 </a:t>
            </a:r>
            <a:endParaRPr lang="en-US" altLang="ko-KR" sz="1400" b="1" dirty="0">
              <a:solidFill>
                <a:srgbClr val="033155"/>
              </a:solidFill>
              <a:latin typeface="+mn-ea"/>
            </a:endParaRPr>
          </a:p>
          <a:p>
            <a:pPr lvl="0">
              <a:lnSpc>
                <a:spcPts val="2800"/>
              </a:lnSpc>
              <a:defRPr/>
            </a:pP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키워드 중심으로 내용 숙지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,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1P 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스피치 개요서 작성   </a:t>
            </a:r>
            <a:endParaRPr lang="en-US" altLang="ko-KR" sz="1400" b="1" dirty="0">
              <a:solidFill>
                <a:srgbClr val="033155"/>
              </a:solidFill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61286-9906-D242-2087-D57ABF3C9CD8}"/>
              </a:ext>
            </a:extLst>
          </p:cNvPr>
          <p:cNvSpPr txBox="1"/>
          <p:nvPr/>
        </p:nvSpPr>
        <p:spPr>
          <a:xfrm>
            <a:off x="4067944" y="3865981"/>
            <a:ext cx="4447258" cy="75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defRPr/>
            </a:pP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OREO 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글쓰기 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논리적으로 말하는 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PREC 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스피치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,</a:t>
            </a:r>
          </a:p>
          <a:p>
            <a:pPr lvl="0">
              <a:lnSpc>
                <a:spcPts val="2800"/>
              </a:lnSpc>
              <a:defRPr/>
            </a:pP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구체적으로 수치화 스피치   </a:t>
            </a:r>
            <a:endParaRPr lang="en-US" altLang="ko-KR" sz="1400" b="1" dirty="0">
              <a:solidFill>
                <a:srgbClr val="033155"/>
              </a:solidFill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76278-282F-90D3-5E07-EFBBD0B048F0}"/>
              </a:ext>
            </a:extLst>
          </p:cNvPr>
          <p:cNvSpPr txBox="1"/>
          <p:nvPr/>
        </p:nvSpPr>
        <p:spPr>
          <a:xfrm>
            <a:off x="4067944" y="4926378"/>
            <a:ext cx="4680520" cy="75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defRPr/>
            </a:pP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오프닝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,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 본론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,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 </a:t>
            </a:r>
            <a:r>
              <a:rPr lang="ko-KR" altLang="en-US" sz="1400" b="1" dirty="0" err="1">
                <a:solidFill>
                  <a:srgbClr val="033155"/>
                </a:solidFill>
                <a:latin typeface="+mn-ea"/>
              </a:rPr>
              <a:t>클로징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 방법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, </a:t>
            </a:r>
          </a:p>
          <a:p>
            <a:pPr lvl="0">
              <a:lnSpc>
                <a:spcPts val="2800"/>
              </a:lnSpc>
              <a:defRPr/>
            </a:pP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스피치 </a:t>
            </a:r>
            <a:r>
              <a:rPr lang="ko-KR" altLang="en-US" sz="1400" b="1" dirty="0" err="1">
                <a:solidFill>
                  <a:srgbClr val="033155"/>
                </a:solidFill>
                <a:latin typeface="+mn-ea"/>
              </a:rPr>
              <a:t>스킬업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 언어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/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비언어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발표공포증 극복하는 법</a:t>
            </a:r>
            <a:r>
              <a:rPr lang="en-US" altLang="ko-KR" sz="1400" b="1" dirty="0">
                <a:solidFill>
                  <a:srgbClr val="033155"/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rgbClr val="033155"/>
                </a:solidFill>
                <a:latin typeface="+mn-ea"/>
              </a:rPr>
              <a:t>  </a:t>
            </a:r>
            <a:endParaRPr lang="en-US" altLang="ko-KR" sz="1400" b="1" dirty="0">
              <a:solidFill>
                <a:srgbClr val="033155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2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37" grpId="0" animBg="1"/>
      <p:bldP spid="38" grpId="0" animBg="1"/>
      <p:bldP spid="41" grpId="0"/>
      <p:bldP spid="22" grpId="0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48EA9BD-FE2B-C003-24F4-F28B0F71988E}"/>
              </a:ext>
            </a:extLst>
          </p:cNvPr>
          <p:cNvSpPr/>
          <p:nvPr/>
        </p:nvSpPr>
        <p:spPr>
          <a:xfrm>
            <a:off x="1016396" y="620688"/>
            <a:ext cx="8103844" cy="295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저의 강점은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성실함입니다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교내에서도 교외 활동에서도 모범이 된다는 평가를 받아 왔습니다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특히 이 직무에서 제 성실함이 큰 의미가 있을 거라 생각합니다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무엇이든 시켜 주신다면 최선을 다해서 일을 진행하도록 하겠습니다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8B7DB3E-1FBC-063F-EFC0-4B5DA0E2A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61048"/>
            <a:ext cx="2582111" cy="25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7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27D1C9-C502-8DD8-A628-F856FEA63033}"/>
              </a:ext>
            </a:extLst>
          </p:cNvPr>
          <p:cNvSpPr txBox="1"/>
          <p:nvPr/>
        </p:nvSpPr>
        <p:spPr>
          <a:xfrm>
            <a:off x="3121905" y="1156663"/>
            <a:ext cx="3070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강의 교안 이모티콘 사이트</a:t>
            </a:r>
            <a:endParaRPr kumimoji="0" lang="en-US" altLang="ko-KR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4B73B5F-1C8F-D6A9-874E-429742A1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92" y="515655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C5A6199-0E80-95E1-95EE-6783BAB39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71" y="5111350"/>
            <a:ext cx="1008112" cy="100811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70D5552-08DE-9BAA-508C-9E4C4735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650" y="501254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0C84613-4322-C2A0-F0A9-03652A764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73" y="5111350"/>
            <a:ext cx="1005688" cy="10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9F85FA9-A98D-BAC2-C371-BA8A595766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157192"/>
            <a:ext cx="1008112" cy="1008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A99683-C089-6170-EAA3-D708B6F5F366}"/>
              </a:ext>
            </a:extLst>
          </p:cNvPr>
          <p:cNvSpPr txBox="1"/>
          <p:nvPr/>
        </p:nvSpPr>
        <p:spPr>
          <a:xfrm>
            <a:off x="899592" y="2598003"/>
            <a:ext cx="7975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800" b="1" dirty="0">
                <a:solidFill>
                  <a:srgbClr val="033155"/>
                </a:solidFill>
              </a:rPr>
              <a:t>https://www.flaticon.com</a:t>
            </a:r>
          </a:p>
        </p:txBody>
      </p:sp>
    </p:spTree>
    <p:extLst>
      <p:ext uri="{BB962C8B-B14F-4D97-AF65-F5344CB8AC3E}">
        <p14:creationId xmlns:p14="http://schemas.microsoft.com/office/powerpoint/2010/main" val="11970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8B7DB3E-1FBC-063F-EFC0-4B5DA0E2A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06270"/>
            <a:ext cx="2088232" cy="208823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49D39F5-E1B5-00AB-C90C-6A7747FDDC0B}"/>
              </a:ext>
            </a:extLst>
          </p:cNvPr>
          <p:cNvSpPr/>
          <p:nvPr/>
        </p:nvSpPr>
        <p:spPr>
          <a:xfrm>
            <a:off x="812292" y="1293017"/>
            <a:ext cx="1594143" cy="526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주장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D3F3DF6-7DC7-5436-8715-507BACFE3C3D}"/>
              </a:ext>
            </a:extLst>
          </p:cNvPr>
          <p:cNvSpPr/>
          <p:nvPr/>
        </p:nvSpPr>
        <p:spPr>
          <a:xfrm>
            <a:off x="1907704" y="1283889"/>
            <a:ext cx="3528006" cy="100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나는 성실하다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377D5E7-2AC6-C35C-BA2D-5C6EAAF5A5F2}"/>
              </a:ext>
            </a:extLst>
          </p:cNvPr>
          <p:cNvSpPr/>
          <p:nvPr/>
        </p:nvSpPr>
        <p:spPr>
          <a:xfrm>
            <a:off x="1907704" y="2980874"/>
            <a:ext cx="6508541" cy="1305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남들이 나를 성실하다고 평가한다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94D4AA5-BFBD-238B-58D4-F3A3555BE521}"/>
              </a:ext>
            </a:extLst>
          </p:cNvPr>
          <p:cNvSpPr/>
          <p:nvPr/>
        </p:nvSpPr>
        <p:spPr>
          <a:xfrm>
            <a:off x="877558" y="3007470"/>
            <a:ext cx="1594143" cy="526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</a:t>
            </a:r>
          </a:p>
        </p:txBody>
      </p:sp>
    </p:spTree>
    <p:extLst>
      <p:ext uri="{BB962C8B-B14F-4D97-AF65-F5344CB8AC3E}">
        <p14:creationId xmlns:p14="http://schemas.microsoft.com/office/powerpoint/2010/main" val="336638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8B7DB3E-1FBC-063F-EFC0-4B5DA0E2A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06270"/>
            <a:ext cx="2088232" cy="208823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49D39F5-E1B5-00AB-C90C-6A7747FDDC0B}"/>
              </a:ext>
            </a:extLst>
          </p:cNvPr>
          <p:cNvSpPr/>
          <p:nvPr/>
        </p:nvSpPr>
        <p:spPr>
          <a:xfrm>
            <a:off x="812292" y="1293017"/>
            <a:ext cx="1594143" cy="526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주장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D3F3DF6-7DC7-5436-8715-507BACFE3C3D}"/>
              </a:ext>
            </a:extLst>
          </p:cNvPr>
          <p:cNvSpPr/>
          <p:nvPr/>
        </p:nvSpPr>
        <p:spPr>
          <a:xfrm>
            <a:off x="1907704" y="1283889"/>
            <a:ext cx="3528006" cy="100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나는 성실하다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377D5E7-2AC6-C35C-BA2D-5C6EAAF5A5F2}"/>
              </a:ext>
            </a:extLst>
          </p:cNvPr>
          <p:cNvSpPr/>
          <p:nvPr/>
        </p:nvSpPr>
        <p:spPr>
          <a:xfrm>
            <a:off x="1907704" y="2980874"/>
            <a:ext cx="6508541" cy="1305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남들이 나를 성실하다고 평가한다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94D4AA5-BFBD-238B-58D4-F3A3555BE521}"/>
              </a:ext>
            </a:extLst>
          </p:cNvPr>
          <p:cNvSpPr/>
          <p:nvPr/>
        </p:nvSpPr>
        <p:spPr>
          <a:xfrm>
            <a:off x="877558" y="3007470"/>
            <a:ext cx="1594143" cy="51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주장</a:t>
            </a:r>
          </a:p>
        </p:txBody>
      </p:sp>
    </p:spTree>
    <p:extLst>
      <p:ext uri="{BB962C8B-B14F-4D97-AF65-F5344CB8AC3E}">
        <p14:creationId xmlns:p14="http://schemas.microsoft.com/office/powerpoint/2010/main" val="156934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693a24772157b967dbf01d31b7be2b62ec6ef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pc="-100" dirty="0" smtClean="0">
            <a:ln w="3175">
              <a:solidFill>
                <a:schemeClr val="tx1">
                  <a:alpha val="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20649</TotalTime>
  <Words>1777</Words>
  <Application>Microsoft Office PowerPoint</Application>
  <PresentationFormat>화면 슬라이드 쇼(4:3)</PresentationFormat>
  <Paragraphs>447</Paragraphs>
  <Slides>70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70</vt:i4>
      </vt:variant>
    </vt:vector>
  </HeadingPairs>
  <TitlesOfParts>
    <vt:vector size="80" baseType="lpstr">
      <vt:lpstr>08서울남산체 L</vt:lpstr>
      <vt:lpstr>08서울남산체 M</vt:lpstr>
      <vt:lpstr>맑은 고딕</vt:lpstr>
      <vt:lpstr>Arial</vt:lpstr>
      <vt:lpstr>Calibri</vt:lpstr>
      <vt:lpstr>Calibri Light</vt:lpstr>
      <vt:lpstr>Tahoma</vt:lpstr>
      <vt:lpstr>Office 테마</vt:lpstr>
      <vt:lpstr>4_Office 테마</vt:lpstr>
      <vt:lpstr>7_Office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www.pello.co.kr</dc:creator>
  <cp:lastModifiedBy>kiwon seo</cp:lastModifiedBy>
  <cp:revision>1507</cp:revision>
  <cp:lastPrinted>2024-09-18T23:54:51Z</cp:lastPrinted>
  <dcterms:created xsi:type="dcterms:W3CDTF">2012-11-12T05:25:48Z</dcterms:created>
  <dcterms:modified xsi:type="dcterms:W3CDTF">2024-09-28T01:24:42Z</dcterms:modified>
</cp:coreProperties>
</file>